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3.xml.rels" ContentType="application/vnd.openxmlformats-package.relationships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9.xml" ContentType="application/vnd.openxmlformats-officedocument.theme+xml"/>
  <Override PartName="/ppt/theme/theme14.xml" ContentType="application/vnd.openxmlformats-officedocument.theme+xml"/>
  <Override PartName="/ppt/theme/theme8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11.xml" ContentType="application/vnd.openxmlformats-officedocument.theme+xml"/>
  <Override PartName="/ppt/theme/theme6.xml" ContentType="application/vnd.openxmlformats-officedocument.theme+xml"/>
  <Override PartName="/ppt/theme/theme12.xml" ContentType="application/vnd.openxmlformats-officedocument.theme+xml"/>
  <Override PartName="/ppt/theme/theme7.xml" ContentType="application/vnd.openxmlformats-officedocument.theme+xml"/>
  <Override PartName="/ppt/theme/theme13.xml" ContentType="application/vnd.openxmlformats-officedocument.theme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27.png" ContentType="image/png"/>
  <Override PartName="/ppt/media/image3.png" ContentType="image/png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slideLayouts/_rels/slideLayout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5.xml.rels" ContentType="application/vnd.openxmlformats-package.relationships+xml"/>
  <Override PartName="/ppt/slideLayouts/slideLayout124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95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</p:sldMasterIdLst>
  <p:notesMasterIdLst>
    <p:notesMasterId r:id="rId15"/>
  </p:notes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notesMaster" Target="notesMasters/notesMaster1.xml"/><Relationship Id="rId16" Type="http://schemas.openxmlformats.org/officeDocument/2006/relationships/slide" Target="slides/slide1.xml"/><Relationship Id="rId17" Type="http://schemas.openxmlformats.org/officeDocument/2006/relationships/slide" Target="slides/slide2.xml"/><Relationship Id="rId18" Type="http://schemas.openxmlformats.org/officeDocument/2006/relationships/slide" Target="slides/slide3.xml"/><Relationship Id="rId19" Type="http://schemas.openxmlformats.org/officeDocument/2006/relationships/slide" Target="slides/slide4.xml"/><Relationship Id="rId20" Type="http://schemas.openxmlformats.org/officeDocument/2006/relationships/slide" Target="slides/slide5.xml"/><Relationship Id="rId21" Type="http://schemas.openxmlformats.org/officeDocument/2006/relationships/slide" Target="slides/slide6.xml"/><Relationship Id="rId22" Type="http://schemas.openxmlformats.org/officeDocument/2006/relationships/slide" Target="slides/slide7.xml"/><Relationship Id="rId23" Type="http://schemas.openxmlformats.org/officeDocument/2006/relationships/slide" Target="slides/slide8.xml"/><Relationship Id="rId24" Type="http://schemas.openxmlformats.org/officeDocument/2006/relationships/slide" Target="slides/slide9.xml"/><Relationship Id="rId25" Type="http://schemas.openxmlformats.org/officeDocument/2006/relationships/slide" Target="slides/slide10.xml"/><Relationship Id="rId26" Type="http://schemas.openxmlformats.org/officeDocument/2006/relationships/slide" Target="slides/slide11.xml"/><Relationship Id="rId27" Type="http://schemas.openxmlformats.org/officeDocument/2006/relationships/slide" Target="slides/slide12.xml"/><Relationship Id="rId28" Type="http://schemas.openxmlformats.org/officeDocument/2006/relationships/slide" Target="slides/slide13.xml"/><Relationship Id="rId2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6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7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8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7235186F-2FE3-4F48-A13D-2E13B617B133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7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0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DFC9B40-3807-498D-A4AA-3DFEC397D0DE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7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7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854FA97-8C42-402B-BDCF-52740668ECCA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7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0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AE52994-D6FA-4CDE-B97A-AA64CEABF832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7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3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3F006D2-719A-4535-BAA4-2AE5CD2A29FE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7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6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50B4363-082C-4737-972C-655B35C3AFD9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7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3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0FF7496-466A-4EAB-877E-B8E8BB656DA8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7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6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0FAC301-D05D-4824-B497-C6E4716EC501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7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9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7C976D3-7302-4A64-A21D-F39F04AB1A7C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73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2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BC993EB-A19D-42B5-B0F1-8ECB4BD11490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73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5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932A087-02F6-4818-87CD-7A3D2DA1FB14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7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8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D9CE651-971B-40FE-82AB-8CB64B8B1060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7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1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3502590-3664-452A-830E-DA452ABEFED3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7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4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397F841-370C-43B6-98B8-955B38251717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9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8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0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1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0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5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8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9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0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1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2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17.xml"/><Relationship Id="rId13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4.xml"/><Relationship Id="rId8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29.xml"/><Relationship Id="rId13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31.xml"/><Relationship Id="rId15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slideLayout" Target="../slideLayouts/slideLayout143.xml"/><Relationship Id="rId15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48.xml"/><Relationship Id="rId8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2.xml"/><Relationship Id="rId12" Type="http://schemas.openxmlformats.org/officeDocument/2006/relationships/slideLayout" Target="../slideLayouts/slideLayout153.xml"/><Relationship Id="rId13" Type="http://schemas.openxmlformats.org/officeDocument/2006/relationships/slideLayout" Target="../slideLayouts/slideLayout154.xml"/><Relationship Id="rId14" Type="http://schemas.openxmlformats.org/officeDocument/2006/relationships/slideLayout" Target="../slideLayouts/slideLayout155.xml"/><Relationship Id="rId15" Type="http://schemas.openxmlformats.org/officeDocument/2006/relationships/slideLayout" Target="../slideLayouts/slideLayout156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d6f5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d6f5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0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71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d6f5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11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1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d6f5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52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53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45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d6f5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93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94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49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d6f5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2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3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d6f5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3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84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d6f5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4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25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d6f5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5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66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d6f5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06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0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d6f5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47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48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d6f5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88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89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d6f5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29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30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19.png"/><Relationship Id="rId7" Type="http://schemas.openxmlformats.org/officeDocument/2006/relationships/image" Target="../media/image16.png"/><Relationship Id="rId8" Type="http://schemas.openxmlformats.org/officeDocument/2006/relationships/image" Target="../media/image20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109.xml"/><Relationship Id="rId11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.png"/><Relationship Id="rId6" Type="http://schemas.openxmlformats.org/officeDocument/2006/relationships/slideLayout" Target="../slideLayouts/slideLayout121.xml"/><Relationship Id="rId7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7.png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slideLayout" Target="../slideLayouts/slideLayout145.xml"/><Relationship Id="rId9" Type="http://schemas.openxmlformats.org/officeDocument/2006/relationships/notesSlide" Target="../notesSlides/notesSlide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7.png"/><Relationship Id="rId5" Type="http://schemas.openxmlformats.org/officeDocument/2006/relationships/image" Target="../media/image7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slideLayout" Target="../slideLayouts/slideLayout49.xml"/><Relationship Id="rId1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61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7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85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2.png"/><Relationship Id="rId6" Type="http://schemas.openxmlformats.org/officeDocument/2006/relationships/slideLayout" Target="../slideLayouts/slideLayout97.xml"/><Relationship Id="rId7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Text 0"/>
          <p:cNvSpPr/>
          <p:nvPr/>
        </p:nvSpPr>
        <p:spPr>
          <a:xfrm>
            <a:off x="793800" y="2770920"/>
            <a:ext cx="7567920" cy="7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333f70"/>
                </a:solidFill>
                <a:latin typeface="Unbounded Bold"/>
                <a:ea typeface="Unbounded Bold"/>
              </a:rPr>
              <a:t>Свет, цвет и альбедо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0" name="Text 1"/>
          <p:cNvSpPr/>
          <p:nvPr/>
        </p:nvSpPr>
        <p:spPr>
          <a:xfrm>
            <a:off x="793800" y="3570480"/>
            <a:ext cx="9980280" cy="56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450"/>
              </a:lnSpc>
              <a:tabLst>
                <a:tab algn="l" pos="0"/>
              </a:tabLst>
            </a:pPr>
            <a:r>
              <a:rPr b="1" lang="en-US" sz="3550" spc="-1" strike="noStrike">
                <a:solidFill>
                  <a:srgbClr val="333f70"/>
                </a:solidFill>
                <a:latin typeface="Unbounded Bold"/>
                <a:ea typeface="Unbounded Bold"/>
              </a:rPr>
              <a:t>Отчет о лабораторной работе №3</a:t>
            </a:r>
            <a:endParaRPr b="0" lang="en-US" sz="35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1" name="Text 2"/>
          <p:cNvSpPr/>
          <p:nvPr/>
        </p:nvSpPr>
        <p:spPr>
          <a:xfrm>
            <a:off x="793800" y="4477680"/>
            <a:ext cx="1304208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333f70"/>
                </a:solidFill>
                <a:latin typeface="Open Sans"/>
                <a:ea typeface="Open Sans"/>
              </a:rPr>
              <a:t>Насилков Георгий, Копцев Савелий, Жданов Максим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Text 3"/>
          <p:cNvSpPr/>
          <p:nvPr/>
        </p:nvSpPr>
        <p:spPr>
          <a:xfrm>
            <a:off x="793800" y="5095800"/>
            <a:ext cx="1304208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333f70"/>
                </a:solidFill>
                <a:latin typeface="Open Sans"/>
                <a:ea typeface="Open Sans"/>
              </a:rPr>
              <a:t>Группа Б03-501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3" name="" descr=""/>
          <p:cNvPicPr/>
          <p:nvPr/>
        </p:nvPicPr>
        <p:blipFill>
          <a:blip r:embed="rId1"/>
          <a:stretch/>
        </p:blipFill>
        <p:spPr>
          <a:xfrm>
            <a:off x="12344400" y="7086600"/>
            <a:ext cx="2323800" cy="1133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Text 0"/>
          <p:cNvSpPr/>
          <p:nvPr/>
        </p:nvSpPr>
        <p:spPr>
          <a:xfrm>
            <a:off x="480240" y="377280"/>
            <a:ext cx="6162840" cy="42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51"/>
              </a:lnSpc>
              <a:tabLst>
                <a:tab algn="l" pos="0"/>
              </a:tabLst>
            </a:pPr>
            <a:r>
              <a:rPr b="1" lang="en-US" sz="2700" spc="-1" strike="noStrike">
                <a:solidFill>
                  <a:srgbClr val="333f70"/>
                </a:solidFill>
                <a:latin typeface="Unbounded Bold"/>
                <a:ea typeface="Unbounded Bold"/>
              </a:rPr>
              <a:t>Результаты Эксперимента: 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4" name="Shape 1"/>
          <p:cNvSpPr/>
          <p:nvPr/>
        </p:nvSpPr>
        <p:spPr>
          <a:xfrm>
            <a:off x="228600" y="792720"/>
            <a:ext cx="6666840" cy="3778920"/>
          </a:xfrm>
          <a:prstGeom prst="roundRect">
            <a:avLst>
              <a:gd name="adj" fmla="val 1525"/>
            </a:avLst>
          </a:prstGeom>
          <a:solidFill>
            <a:srgbClr val="c1f1e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65" name="Image 0" descr="preencoded.png"/>
          <p:cNvPicPr/>
          <p:nvPr/>
        </p:nvPicPr>
        <p:blipFill>
          <a:blip r:embed="rId1"/>
          <a:stretch/>
        </p:blipFill>
        <p:spPr>
          <a:xfrm>
            <a:off x="617400" y="1377720"/>
            <a:ext cx="170640" cy="136440"/>
          </a:xfrm>
          <a:prstGeom prst="rect">
            <a:avLst/>
          </a:prstGeom>
          <a:ln w="0">
            <a:noFill/>
          </a:ln>
        </p:spPr>
      </p:pic>
      <p:pic>
        <p:nvPicPr>
          <p:cNvPr id="666" name="Image 1" descr="preencoded.png"/>
          <p:cNvPicPr/>
          <p:nvPr/>
        </p:nvPicPr>
        <p:blipFill>
          <a:blip r:embed="rId2"/>
          <a:stretch/>
        </p:blipFill>
        <p:spPr>
          <a:xfrm>
            <a:off x="457200" y="1072800"/>
            <a:ext cx="6084000" cy="3041640"/>
          </a:xfrm>
          <a:prstGeom prst="rect">
            <a:avLst/>
          </a:prstGeom>
          <a:ln w="0">
            <a:noFill/>
          </a:ln>
        </p:spPr>
      </p:pic>
      <p:sp>
        <p:nvSpPr>
          <p:cNvPr id="667" name="Text 2"/>
          <p:cNvSpPr/>
          <p:nvPr/>
        </p:nvSpPr>
        <p:spPr>
          <a:xfrm>
            <a:off x="811440" y="4124160"/>
            <a:ext cx="6084000" cy="21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01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Open Sans"/>
                <a:ea typeface="Open Sans"/>
              </a:rPr>
              <a:t>Интенсивность отраженного света (лампы накаливания) от красного листа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8" name="Shape 3"/>
          <p:cNvSpPr/>
          <p:nvPr/>
        </p:nvSpPr>
        <p:spPr>
          <a:xfrm>
            <a:off x="7506000" y="792720"/>
            <a:ext cx="6666840" cy="3778920"/>
          </a:xfrm>
          <a:prstGeom prst="roundRect">
            <a:avLst>
              <a:gd name="adj" fmla="val 1525"/>
            </a:avLst>
          </a:prstGeom>
          <a:solidFill>
            <a:srgbClr val="c1f1e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69" name="Image 2" descr="preencoded.png"/>
          <p:cNvPicPr/>
          <p:nvPr/>
        </p:nvPicPr>
        <p:blipFill>
          <a:blip r:embed="rId3"/>
          <a:stretch/>
        </p:blipFill>
        <p:spPr>
          <a:xfrm>
            <a:off x="7627320" y="1377720"/>
            <a:ext cx="170640" cy="136440"/>
          </a:xfrm>
          <a:prstGeom prst="rect">
            <a:avLst/>
          </a:prstGeom>
          <a:ln w="0">
            <a:noFill/>
          </a:ln>
        </p:spPr>
      </p:pic>
      <p:pic>
        <p:nvPicPr>
          <p:cNvPr id="670" name="Image 3" descr="preencoded.png"/>
          <p:cNvPicPr/>
          <p:nvPr/>
        </p:nvPicPr>
        <p:blipFill>
          <a:blip r:embed="rId4"/>
          <a:stretch/>
        </p:blipFill>
        <p:spPr>
          <a:xfrm>
            <a:off x="7772400" y="1072800"/>
            <a:ext cx="6084000" cy="3041640"/>
          </a:xfrm>
          <a:prstGeom prst="rect">
            <a:avLst/>
          </a:prstGeom>
          <a:ln w="0">
            <a:noFill/>
          </a:ln>
        </p:spPr>
      </p:pic>
      <p:sp>
        <p:nvSpPr>
          <p:cNvPr id="671" name="Text 4"/>
          <p:cNvSpPr/>
          <p:nvPr/>
        </p:nvSpPr>
        <p:spPr>
          <a:xfrm>
            <a:off x="7935840" y="4534200"/>
            <a:ext cx="6084000" cy="21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01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72" name="Shape 5"/>
          <p:cNvSpPr/>
          <p:nvPr/>
        </p:nvSpPr>
        <p:spPr>
          <a:xfrm>
            <a:off x="228600" y="4450320"/>
            <a:ext cx="6666840" cy="3778920"/>
          </a:xfrm>
          <a:prstGeom prst="roundRect">
            <a:avLst>
              <a:gd name="adj" fmla="val 1525"/>
            </a:avLst>
          </a:prstGeom>
          <a:solidFill>
            <a:srgbClr val="c1f1e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73" name="Image 4" descr="preencoded.png"/>
          <p:cNvPicPr/>
          <p:nvPr/>
        </p:nvPicPr>
        <p:blipFill>
          <a:blip r:embed="rId5"/>
          <a:stretch/>
        </p:blipFill>
        <p:spPr>
          <a:xfrm>
            <a:off x="617400" y="5620320"/>
            <a:ext cx="170640" cy="136440"/>
          </a:xfrm>
          <a:prstGeom prst="rect">
            <a:avLst/>
          </a:prstGeom>
          <a:ln w="0">
            <a:noFill/>
          </a:ln>
        </p:spPr>
      </p:pic>
      <p:pic>
        <p:nvPicPr>
          <p:cNvPr id="674" name="Image 5" descr="preencoded.png"/>
          <p:cNvPicPr/>
          <p:nvPr/>
        </p:nvPicPr>
        <p:blipFill>
          <a:blip r:embed="rId6"/>
          <a:stretch/>
        </p:blipFill>
        <p:spPr>
          <a:xfrm>
            <a:off x="457200" y="4572000"/>
            <a:ext cx="6084000" cy="3041640"/>
          </a:xfrm>
          <a:prstGeom prst="rect">
            <a:avLst/>
          </a:prstGeom>
          <a:ln w="0">
            <a:noFill/>
          </a:ln>
        </p:spPr>
      </p:pic>
      <p:sp>
        <p:nvSpPr>
          <p:cNvPr id="675" name="Text 6"/>
          <p:cNvSpPr/>
          <p:nvPr/>
        </p:nvSpPr>
        <p:spPr>
          <a:xfrm>
            <a:off x="925920" y="8776800"/>
            <a:ext cx="6084000" cy="21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01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76" name="Shape 7"/>
          <p:cNvSpPr/>
          <p:nvPr/>
        </p:nvSpPr>
        <p:spPr>
          <a:xfrm>
            <a:off x="7506000" y="4572000"/>
            <a:ext cx="6666840" cy="3778920"/>
          </a:xfrm>
          <a:prstGeom prst="roundRect">
            <a:avLst>
              <a:gd name="adj" fmla="val 1525"/>
            </a:avLst>
          </a:prstGeom>
          <a:solidFill>
            <a:srgbClr val="c1f1e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77" name="Image 6" descr="preencoded.png"/>
          <p:cNvPicPr/>
          <p:nvPr/>
        </p:nvPicPr>
        <p:blipFill>
          <a:blip r:embed="rId7"/>
          <a:stretch/>
        </p:blipFill>
        <p:spPr>
          <a:xfrm>
            <a:off x="7627320" y="5620320"/>
            <a:ext cx="170640" cy="136440"/>
          </a:xfrm>
          <a:prstGeom prst="rect">
            <a:avLst/>
          </a:prstGeom>
          <a:ln w="0">
            <a:noFill/>
          </a:ln>
        </p:spPr>
      </p:pic>
      <p:pic>
        <p:nvPicPr>
          <p:cNvPr id="678" name="Image 7" descr="preencoded.png"/>
          <p:cNvPicPr/>
          <p:nvPr/>
        </p:nvPicPr>
        <p:blipFill>
          <a:blip r:embed="rId8"/>
          <a:stretch/>
        </p:blipFill>
        <p:spPr>
          <a:xfrm>
            <a:off x="7935840" y="4572000"/>
            <a:ext cx="6084000" cy="3041640"/>
          </a:xfrm>
          <a:prstGeom prst="rect">
            <a:avLst/>
          </a:prstGeom>
          <a:ln w="0">
            <a:noFill/>
          </a:ln>
        </p:spPr>
      </p:pic>
      <p:sp>
        <p:nvSpPr>
          <p:cNvPr id="679" name="Text 8"/>
          <p:cNvSpPr/>
          <p:nvPr/>
        </p:nvSpPr>
        <p:spPr>
          <a:xfrm>
            <a:off x="8915400" y="7781760"/>
            <a:ext cx="4875840" cy="21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01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Open Sans"/>
                <a:ea typeface="Open Sans"/>
              </a:rPr>
              <a:t>Интенсивность отраженного света от синего листа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0" name=""/>
          <p:cNvSpPr/>
          <p:nvPr/>
        </p:nvSpPr>
        <p:spPr>
          <a:xfrm>
            <a:off x="1600200" y="7772400"/>
            <a:ext cx="3657240" cy="45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Open Sans"/>
                <a:ea typeface="Open Sans"/>
              </a:rPr>
              <a:t>Интенсивность отраженного света от желтого листа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1" name=""/>
          <p:cNvSpPr/>
          <p:nvPr/>
        </p:nvSpPr>
        <p:spPr>
          <a:xfrm>
            <a:off x="8915400" y="4185360"/>
            <a:ext cx="3629160" cy="27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Open Sans"/>
                <a:ea typeface="Open Sans"/>
              </a:rPr>
              <a:t>Интенсивность отраженного света от зеленого листа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82" name="" descr=""/>
          <p:cNvPicPr/>
          <p:nvPr/>
        </p:nvPicPr>
        <p:blipFill>
          <a:blip r:embed="rId9"/>
          <a:stretch/>
        </p:blipFill>
        <p:spPr>
          <a:xfrm>
            <a:off x="14172840" y="7315200"/>
            <a:ext cx="2323800" cy="1133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Text 0"/>
          <p:cNvSpPr/>
          <p:nvPr/>
        </p:nvSpPr>
        <p:spPr>
          <a:xfrm>
            <a:off x="793800" y="1121760"/>
            <a:ext cx="10186920" cy="7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333f70"/>
                </a:solidFill>
                <a:latin typeface="Unbounded Bold"/>
                <a:ea typeface="Unbounded Bold"/>
              </a:rPr>
              <a:t>Результаты Эксперимента: 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4" name="Shape 1"/>
          <p:cNvSpPr/>
          <p:nvPr/>
        </p:nvSpPr>
        <p:spPr>
          <a:xfrm>
            <a:off x="793800" y="2426040"/>
            <a:ext cx="6243840" cy="4221360"/>
          </a:xfrm>
          <a:prstGeom prst="roundRect">
            <a:avLst>
              <a:gd name="adj" fmla="val 2256"/>
            </a:avLst>
          </a:prstGeom>
          <a:solidFill>
            <a:srgbClr val="c1f1e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85" name="Image 0" descr="preencoded.png"/>
          <p:cNvPicPr/>
          <p:nvPr/>
        </p:nvPicPr>
        <p:blipFill>
          <a:blip r:embed="rId1"/>
          <a:stretch/>
        </p:blipFill>
        <p:spPr>
          <a:xfrm>
            <a:off x="1020600" y="2777760"/>
            <a:ext cx="282600" cy="226080"/>
          </a:xfrm>
          <a:prstGeom prst="rect">
            <a:avLst/>
          </a:prstGeom>
          <a:ln w="0">
            <a:noFill/>
          </a:ln>
        </p:spPr>
      </p:pic>
      <p:pic>
        <p:nvPicPr>
          <p:cNvPr id="686" name="Image 1" descr="preencoded.png"/>
          <p:cNvPicPr/>
          <p:nvPr/>
        </p:nvPicPr>
        <p:blipFill>
          <a:blip r:embed="rId2"/>
          <a:stretch/>
        </p:blipFill>
        <p:spPr>
          <a:xfrm>
            <a:off x="1531080" y="2709360"/>
            <a:ext cx="5280120" cy="2639520"/>
          </a:xfrm>
          <a:prstGeom prst="rect">
            <a:avLst/>
          </a:prstGeom>
          <a:ln w="0">
            <a:noFill/>
          </a:ln>
        </p:spPr>
      </p:pic>
      <p:sp>
        <p:nvSpPr>
          <p:cNvPr id="687" name="Text 2"/>
          <p:cNvSpPr/>
          <p:nvPr/>
        </p:nvSpPr>
        <p:spPr>
          <a:xfrm>
            <a:off x="1531080" y="5604840"/>
            <a:ext cx="5280120" cy="7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00"/>
                </a:solidFill>
                <a:latin typeface="Open Sans"/>
                <a:ea typeface="Open Sans"/>
              </a:rPr>
              <a:t>Интенсивность отраженного света (лампы накаливания) от белого листа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8" name="Shape 3"/>
          <p:cNvSpPr/>
          <p:nvPr/>
        </p:nvSpPr>
        <p:spPr>
          <a:xfrm>
            <a:off x="7599600" y="2426040"/>
            <a:ext cx="6243840" cy="4425840"/>
          </a:xfrm>
          <a:prstGeom prst="roundRect">
            <a:avLst>
              <a:gd name="adj" fmla="val 2152"/>
            </a:avLst>
          </a:prstGeom>
          <a:solidFill>
            <a:srgbClr val="c1f1e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89" name="Image 2" descr="preencoded.png"/>
          <p:cNvPicPr/>
          <p:nvPr/>
        </p:nvPicPr>
        <p:blipFill>
          <a:blip r:embed="rId3"/>
          <a:stretch/>
        </p:blipFill>
        <p:spPr>
          <a:xfrm>
            <a:off x="7826400" y="2777760"/>
            <a:ext cx="282600" cy="226080"/>
          </a:xfrm>
          <a:prstGeom prst="rect">
            <a:avLst/>
          </a:prstGeom>
          <a:ln w="0">
            <a:noFill/>
          </a:ln>
        </p:spPr>
      </p:pic>
      <p:pic>
        <p:nvPicPr>
          <p:cNvPr id="690" name="Image 3" descr="preencoded.png"/>
          <p:cNvPicPr/>
          <p:nvPr/>
        </p:nvPicPr>
        <p:blipFill>
          <a:blip r:embed="rId4"/>
          <a:stretch/>
        </p:blipFill>
        <p:spPr>
          <a:xfrm>
            <a:off x="8336520" y="2709360"/>
            <a:ext cx="5280120" cy="2480760"/>
          </a:xfrm>
          <a:prstGeom prst="rect">
            <a:avLst/>
          </a:prstGeom>
          <a:ln w="0">
            <a:noFill/>
          </a:ln>
        </p:spPr>
      </p:pic>
      <p:sp>
        <p:nvSpPr>
          <p:cNvPr id="691" name="Text 4"/>
          <p:cNvSpPr/>
          <p:nvPr/>
        </p:nvSpPr>
        <p:spPr>
          <a:xfrm>
            <a:off x="8336520" y="5446440"/>
            <a:ext cx="5280120" cy="108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00"/>
                </a:solidFill>
                <a:latin typeface="Open Sans"/>
                <a:ea typeface="Open Sans"/>
              </a:rPr>
              <a:t>Интенсивности света лампы накаливания,отраженного от цветных поверхностей (после колибровки)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92" name="" descr=""/>
          <p:cNvPicPr/>
          <p:nvPr/>
        </p:nvPicPr>
        <p:blipFill>
          <a:blip r:embed="rId5"/>
          <a:stretch/>
        </p:blipFill>
        <p:spPr>
          <a:xfrm>
            <a:off x="12306600" y="7096320"/>
            <a:ext cx="2323800" cy="1133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Text 0"/>
          <p:cNvSpPr/>
          <p:nvPr/>
        </p:nvSpPr>
        <p:spPr>
          <a:xfrm>
            <a:off x="561240" y="441360"/>
            <a:ext cx="11604240" cy="50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900"/>
              </a:lnSpc>
              <a:tabLst>
                <a:tab algn="l" pos="0"/>
              </a:tabLst>
            </a:pPr>
            <a:r>
              <a:rPr b="1" lang="en-US" sz="3150" spc="-1" strike="noStrike">
                <a:solidFill>
                  <a:srgbClr val="333f70"/>
                </a:solidFill>
                <a:latin typeface="Unbounded Bold"/>
                <a:ea typeface="Unbounded Bold"/>
              </a:rPr>
              <a:t>Результаты Эксперимента: График Альбедо</a:t>
            </a:r>
            <a:endParaRPr b="0" lang="en-US" sz="31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94" name="Image 0" descr="preencoded.png"/>
          <p:cNvPicPr/>
          <p:nvPr/>
        </p:nvPicPr>
        <p:blipFill>
          <a:blip r:embed="rId1"/>
          <a:stretch/>
        </p:blipFill>
        <p:spPr>
          <a:xfrm>
            <a:off x="561240" y="1262880"/>
            <a:ext cx="12925800" cy="5650560"/>
          </a:xfrm>
          <a:prstGeom prst="rect">
            <a:avLst/>
          </a:prstGeom>
          <a:ln w="0">
            <a:noFill/>
          </a:ln>
        </p:spPr>
      </p:pic>
      <p:sp>
        <p:nvSpPr>
          <p:cNvPr id="695" name="Text 1"/>
          <p:cNvSpPr/>
          <p:nvPr/>
        </p:nvSpPr>
        <p:spPr>
          <a:xfrm>
            <a:off x="561240" y="7094520"/>
            <a:ext cx="13507560" cy="25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endParaRPr b="0" lang="en-US" sz="125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96" name="Text 2"/>
          <p:cNvSpPr/>
          <p:nvPr/>
        </p:nvSpPr>
        <p:spPr>
          <a:xfrm>
            <a:off x="561240" y="7531560"/>
            <a:ext cx="13507560" cy="25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b="0" lang="en-US" sz="1250" spc="-1" strike="noStrike">
                <a:solidFill>
                  <a:srgbClr val="333f70"/>
                </a:solidFill>
                <a:latin typeface="Open Sans"/>
                <a:ea typeface="Open Sans"/>
              </a:rPr>
              <a:t> </a:t>
            </a:r>
            <a:r>
              <a:rPr b="0" lang="en-US" sz="1250" spc="-1" strike="noStrike">
                <a:solidFill>
                  <a:srgbClr val="333f70"/>
                </a:solidFill>
                <a:latin typeface="Open Sans"/>
                <a:ea typeface="Open Sans"/>
              </a:rPr>
              <a:t>График альбедо цветных поверхностей</a:t>
            </a:r>
            <a:endParaRPr b="0" lang="en-US" sz="12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97" name="" descr=""/>
          <p:cNvPicPr/>
          <p:nvPr/>
        </p:nvPicPr>
        <p:blipFill>
          <a:blip r:embed="rId2"/>
          <a:stretch/>
        </p:blipFill>
        <p:spPr>
          <a:xfrm>
            <a:off x="12344400" y="7096320"/>
            <a:ext cx="2323800" cy="1133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Text 0"/>
          <p:cNvSpPr/>
          <p:nvPr/>
        </p:nvSpPr>
        <p:spPr>
          <a:xfrm>
            <a:off x="793800" y="1334520"/>
            <a:ext cx="11066040" cy="7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333f70"/>
                </a:solidFill>
                <a:latin typeface="Unbounded Bold"/>
                <a:ea typeface="Unbounded Bold"/>
              </a:rPr>
              <a:t>Вывод: Зависимость Альбедо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9" name="Shape 1"/>
          <p:cNvSpPr/>
          <p:nvPr/>
        </p:nvSpPr>
        <p:spPr>
          <a:xfrm>
            <a:off x="793800" y="2496960"/>
            <a:ext cx="4195800" cy="4397400"/>
          </a:xfrm>
          <a:prstGeom prst="roundRect">
            <a:avLst>
              <a:gd name="adj" fmla="val 2270"/>
            </a:avLst>
          </a:prstGeom>
          <a:solidFill>
            <a:srgbClr val="d6f5ee"/>
          </a:solidFill>
          <a:ln w="7620">
            <a:solidFill>
              <a:srgbClr val="bcdbd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00" name="Shape 2"/>
          <p:cNvSpPr/>
          <p:nvPr/>
        </p:nvSpPr>
        <p:spPr>
          <a:xfrm>
            <a:off x="1028160" y="2731320"/>
            <a:ext cx="679680" cy="679680"/>
          </a:xfrm>
          <a:prstGeom prst="roundRect">
            <a:avLst>
              <a:gd name="adj" fmla="val 13436980"/>
            </a:avLst>
          </a:prstGeom>
          <a:solidFill>
            <a:srgbClr val="26a68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701" name="Image 0" descr="preencoded.png"/>
          <p:cNvPicPr/>
          <p:nvPr/>
        </p:nvPicPr>
        <p:blipFill>
          <a:blip r:embed="rId1"/>
          <a:stretch/>
        </p:blipFill>
        <p:spPr>
          <a:xfrm>
            <a:off x="1215360" y="2918520"/>
            <a:ext cx="305280" cy="305280"/>
          </a:xfrm>
          <a:prstGeom prst="rect">
            <a:avLst/>
          </a:prstGeom>
          <a:ln w="0">
            <a:noFill/>
          </a:ln>
        </p:spPr>
      </p:pic>
      <p:sp>
        <p:nvSpPr>
          <p:cNvPr id="702" name="Text 3"/>
          <p:cNvSpPr/>
          <p:nvPr/>
        </p:nvSpPr>
        <p:spPr>
          <a:xfrm>
            <a:off x="1028160" y="3638520"/>
            <a:ext cx="3726720" cy="106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333f70"/>
                </a:solidFill>
                <a:latin typeface="Unbounded Bold"/>
                <a:ea typeface="Unbounded Bold"/>
              </a:rPr>
              <a:t>Изучено спектральное альбедо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3" name="Text 4"/>
          <p:cNvSpPr/>
          <p:nvPr/>
        </p:nvSpPr>
        <p:spPr>
          <a:xfrm>
            <a:off x="1028160" y="4837680"/>
            <a:ext cx="3726720" cy="181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333f70"/>
                </a:solidFill>
                <a:latin typeface="Open Sans"/>
                <a:ea typeface="Open Sans"/>
              </a:rPr>
              <a:t>Успешно изучена зависимость истинного спектрального альбедо матовых поверхностей от их цвета в видимой области спектра.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4" name="Shape 5"/>
          <p:cNvSpPr/>
          <p:nvPr/>
        </p:nvSpPr>
        <p:spPr>
          <a:xfrm>
            <a:off x="5217120" y="2496960"/>
            <a:ext cx="4195800" cy="4397400"/>
          </a:xfrm>
          <a:prstGeom prst="roundRect">
            <a:avLst>
              <a:gd name="adj" fmla="val 2270"/>
            </a:avLst>
          </a:prstGeom>
          <a:solidFill>
            <a:srgbClr val="d6f5ee"/>
          </a:solidFill>
          <a:ln w="7620">
            <a:solidFill>
              <a:srgbClr val="bcdbd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05" name="Shape 6"/>
          <p:cNvSpPr/>
          <p:nvPr/>
        </p:nvSpPr>
        <p:spPr>
          <a:xfrm>
            <a:off x="5451480" y="2731320"/>
            <a:ext cx="679680" cy="679680"/>
          </a:xfrm>
          <a:prstGeom prst="roundRect">
            <a:avLst>
              <a:gd name="adj" fmla="val 13436980"/>
            </a:avLst>
          </a:prstGeom>
          <a:solidFill>
            <a:srgbClr val="26a68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706" name="Image 1" descr="preencoded.png"/>
          <p:cNvPicPr/>
          <p:nvPr/>
        </p:nvPicPr>
        <p:blipFill>
          <a:blip r:embed="rId2"/>
          <a:stretch/>
        </p:blipFill>
        <p:spPr>
          <a:xfrm>
            <a:off x="5638680" y="2918520"/>
            <a:ext cx="305280" cy="305280"/>
          </a:xfrm>
          <a:prstGeom prst="rect">
            <a:avLst/>
          </a:prstGeom>
          <a:ln w="0">
            <a:noFill/>
          </a:ln>
        </p:spPr>
      </p:pic>
      <p:sp>
        <p:nvSpPr>
          <p:cNvPr id="707" name="Text 7"/>
          <p:cNvSpPr/>
          <p:nvPr/>
        </p:nvSpPr>
        <p:spPr>
          <a:xfrm>
            <a:off x="5451480" y="3638520"/>
            <a:ext cx="283464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333f70"/>
                </a:solidFill>
                <a:latin typeface="Unbounded Bold"/>
                <a:ea typeface="Unbounded Bold"/>
              </a:rPr>
              <a:t>Пики альбедо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8" name="Text 8"/>
          <p:cNvSpPr/>
          <p:nvPr/>
        </p:nvSpPr>
        <p:spPr>
          <a:xfrm>
            <a:off x="5451480" y="4128840"/>
            <a:ext cx="3726720" cy="21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333f70"/>
                </a:solidFill>
                <a:latin typeface="Open Sans"/>
                <a:ea typeface="Open Sans"/>
              </a:rPr>
              <a:t>Спектральное альбедо цветной поверхности достигает максимальных значений в узком диапазоне длин волн, соответствующем ее визуальному цвету.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9" name="Shape 9"/>
          <p:cNvSpPr/>
          <p:nvPr/>
        </p:nvSpPr>
        <p:spPr>
          <a:xfrm>
            <a:off x="9640080" y="2460600"/>
            <a:ext cx="4195800" cy="4397400"/>
          </a:xfrm>
          <a:prstGeom prst="roundRect">
            <a:avLst>
              <a:gd name="adj" fmla="val 2270"/>
            </a:avLst>
          </a:prstGeom>
          <a:solidFill>
            <a:srgbClr val="d6f5ee"/>
          </a:solidFill>
          <a:ln w="7620">
            <a:solidFill>
              <a:srgbClr val="bcdbd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10" name="Shape 10"/>
          <p:cNvSpPr/>
          <p:nvPr/>
        </p:nvSpPr>
        <p:spPr>
          <a:xfrm>
            <a:off x="9874440" y="2731320"/>
            <a:ext cx="679680" cy="679680"/>
          </a:xfrm>
          <a:prstGeom prst="roundRect">
            <a:avLst>
              <a:gd name="adj" fmla="val 13436980"/>
            </a:avLst>
          </a:prstGeom>
          <a:solidFill>
            <a:srgbClr val="26a68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711" name="Image 2" descr="preencoded.png"/>
          <p:cNvPicPr/>
          <p:nvPr/>
        </p:nvPicPr>
        <p:blipFill>
          <a:blip r:embed="rId3"/>
          <a:stretch/>
        </p:blipFill>
        <p:spPr>
          <a:xfrm>
            <a:off x="10061640" y="2918520"/>
            <a:ext cx="305280" cy="305280"/>
          </a:xfrm>
          <a:prstGeom prst="rect">
            <a:avLst/>
          </a:prstGeom>
          <a:ln w="0">
            <a:noFill/>
          </a:ln>
        </p:spPr>
      </p:pic>
      <p:sp>
        <p:nvSpPr>
          <p:cNvPr id="712" name="Text 11"/>
          <p:cNvSpPr/>
          <p:nvPr/>
        </p:nvSpPr>
        <p:spPr>
          <a:xfrm>
            <a:off x="9874440" y="3638520"/>
            <a:ext cx="3726720" cy="7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333f70"/>
                </a:solidFill>
                <a:latin typeface="Unbounded Bold"/>
                <a:ea typeface="Unbounded Bold"/>
              </a:rPr>
              <a:t>Соответствие физике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3" name="Text 12"/>
          <p:cNvSpPr/>
          <p:nvPr/>
        </p:nvSpPr>
        <p:spPr>
          <a:xfrm>
            <a:off x="9874440" y="4483440"/>
            <a:ext cx="3726720" cy="21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333f70"/>
                </a:solidFill>
                <a:latin typeface="Open Sans"/>
                <a:ea typeface="Open Sans"/>
              </a:rPr>
              <a:t>Полученные зависимости (например, для зеленого образца пик альбедо в области 510–520 нм) соответствуют физическим представлениям о природе цвета.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4" name="" descr=""/>
          <p:cNvPicPr/>
          <p:nvPr/>
        </p:nvPicPr>
        <p:blipFill>
          <a:blip r:embed="rId4"/>
          <a:stretch/>
        </p:blipFill>
        <p:spPr>
          <a:xfrm>
            <a:off x="12344400" y="7096320"/>
            <a:ext cx="2323800" cy="1133280"/>
          </a:xfrm>
          <a:prstGeom prst="rect">
            <a:avLst/>
          </a:prstGeom>
          <a:ln w="0">
            <a:noFill/>
          </a:ln>
        </p:spPr>
      </p:pic>
      <p:pic>
        <p:nvPicPr>
          <p:cNvPr id="715" name="" descr=""/>
          <p:cNvPicPr/>
          <p:nvPr/>
        </p:nvPicPr>
        <p:blipFill>
          <a:blip r:embed="rId5"/>
          <a:stretch/>
        </p:blipFill>
        <p:spPr>
          <a:xfrm>
            <a:off x="914400" y="2583720"/>
            <a:ext cx="914400" cy="845280"/>
          </a:xfrm>
          <a:prstGeom prst="rect">
            <a:avLst/>
          </a:prstGeom>
          <a:ln w="0">
            <a:noFill/>
          </a:ln>
        </p:spPr>
      </p:pic>
      <p:pic>
        <p:nvPicPr>
          <p:cNvPr id="716" name="" descr=""/>
          <p:cNvPicPr/>
          <p:nvPr/>
        </p:nvPicPr>
        <p:blipFill>
          <a:blip r:embed="rId6"/>
          <a:stretch/>
        </p:blipFill>
        <p:spPr>
          <a:xfrm>
            <a:off x="5308200" y="2522520"/>
            <a:ext cx="864000" cy="906480"/>
          </a:xfrm>
          <a:prstGeom prst="rect">
            <a:avLst/>
          </a:prstGeom>
          <a:ln w="0">
            <a:noFill/>
          </a:ln>
        </p:spPr>
      </p:pic>
      <p:pic>
        <p:nvPicPr>
          <p:cNvPr id="717" name="" descr=""/>
          <p:cNvPicPr/>
          <p:nvPr/>
        </p:nvPicPr>
        <p:blipFill>
          <a:blip r:embed="rId7"/>
          <a:stretch/>
        </p:blipFill>
        <p:spPr>
          <a:xfrm>
            <a:off x="9832320" y="2514600"/>
            <a:ext cx="911880" cy="926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Text 0"/>
          <p:cNvSpPr/>
          <p:nvPr/>
        </p:nvSpPr>
        <p:spPr>
          <a:xfrm>
            <a:off x="793800" y="1243440"/>
            <a:ext cx="9311760" cy="7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333f70"/>
                </a:solidFill>
                <a:latin typeface="Unbounded Bold"/>
                <a:ea typeface="Unbounded Bold"/>
              </a:rPr>
              <a:t>Введение: Цель и Задачи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5" name="Shape 1"/>
          <p:cNvSpPr/>
          <p:nvPr/>
        </p:nvSpPr>
        <p:spPr>
          <a:xfrm>
            <a:off x="793800" y="2405880"/>
            <a:ext cx="6407280" cy="4579200"/>
          </a:xfrm>
          <a:prstGeom prst="roundRect">
            <a:avLst>
              <a:gd name="adj" fmla="val 3194"/>
            </a:avLst>
          </a:prstGeom>
          <a:solidFill>
            <a:srgbClr val="ffffff"/>
          </a:solidFill>
          <a:ln w="30480">
            <a:solidFill>
              <a:srgbClr val="bcdbd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46" name="Shape 2"/>
          <p:cNvSpPr/>
          <p:nvPr/>
        </p:nvSpPr>
        <p:spPr>
          <a:xfrm>
            <a:off x="763200" y="2405880"/>
            <a:ext cx="121320" cy="4579200"/>
          </a:xfrm>
          <a:prstGeom prst="roundRect">
            <a:avLst>
              <a:gd name="adj" fmla="val 78139"/>
            </a:avLst>
          </a:prstGeom>
          <a:solidFill>
            <a:srgbClr val="26a68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47" name="Text 3"/>
          <p:cNvSpPr/>
          <p:nvPr/>
        </p:nvSpPr>
        <p:spPr>
          <a:xfrm>
            <a:off x="1142640" y="2663280"/>
            <a:ext cx="3401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1" lang="en-US" sz="2650" spc="-1" strike="noStrike">
                <a:solidFill>
                  <a:srgbClr val="333f70"/>
                </a:solidFill>
                <a:latin typeface="Unbounded Bold"/>
                <a:ea typeface="Unbounded Bold"/>
              </a:rPr>
              <a:t>Цель работы</a:t>
            </a:r>
            <a:endParaRPr b="0" lang="en-US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Text 4"/>
          <p:cNvSpPr/>
          <p:nvPr/>
        </p:nvSpPr>
        <p:spPr>
          <a:xfrm>
            <a:off x="1142640" y="3224520"/>
            <a:ext cx="5801040" cy="181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333f70"/>
                </a:solidFill>
                <a:latin typeface="Open Sans"/>
                <a:ea typeface="Open Sans"/>
              </a:rPr>
              <a:t>Определить спектральную зависимость истинного альбедо матовых поверхностей различных цветов в видимом диапазоне (380-780 нм) с использованием компьютерной системы регистрации излучения.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9" name="Shape 5"/>
          <p:cNvSpPr/>
          <p:nvPr/>
        </p:nvSpPr>
        <p:spPr>
          <a:xfrm>
            <a:off x="7428600" y="2405880"/>
            <a:ext cx="6407280" cy="4579200"/>
          </a:xfrm>
          <a:prstGeom prst="roundRect">
            <a:avLst>
              <a:gd name="adj" fmla="val 3194"/>
            </a:avLst>
          </a:prstGeom>
          <a:solidFill>
            <a:srgbClr val="ffffff"/>
          </a:solidFill>
          <a:ln w="30480">
            <a:solidFill>
              <a:srgbClr val="bcdbd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50" name="Shape 6"/>
          <p:cNvSpPr/>
          <p:nvPr/>
        </p:nvSpPr>
        <p:spPr>
          <a:xfrm>
            <a:off x="7398000" y="2405880"/>
            <a:ext cx="121320" cy="4579200"/>
          </a:xfrm>
          <a:prstGeom prst="roundRect">
            <a:avLst>
              <a:gd name="adj" fmla="val 78139"/>
            </a:avLst>
          </a:prstGeom>
          <a:solidFill>
            <a:srgbClr val="26a68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51" name="Text 7"/>
          <p:cNvSpPr/>
          <p:nvPr/>
        </p:nvSpPr>
        <p:spPr>
          <a:xfrm>
            <a:off x="7777440" y="2663280"/>
            <a:ext cx="396288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1" lang="en-US" sz="2650" spc="-1" strike="noStrike">
                <a:solidFill>
                  <a:srgbClr val="333f70"/>
                </a:solidFill>
                <a:latin typeface="Unbounded Bold"/>
                <a:ea typeface="Unbounded Bold"/>
              </a:rPr>
              <a:t>Основные задачи</a:t>
            </a:r>
            <a:endParaRPr b="0" lang="en-US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Text 8"/>
          <p:cNvSpPr/>
          <p:nvPr/>
        </p:nvSpPr>
        <p:spPr>
          <a:xfrm>
            <a:off x="7777440" y="3224520"/>
            <a:ext cx="5801400" cy="7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333f70"/>
              </a:buClr>
              <a:buFont typeface="Symbol"/>
              <a:buChar char=""/>
            </a:pPr>
            <a:r>
              <a:rPr b="0" lang="en-US" sz="1750" spc="-1" strike="noStrike">
                <a:solidFill>
                  <a:srgbClr val="333f70"/>
                </a:solidFill>
                <a:latin typeface="Open Sans"/>
                <a:ea typeface="Open Sans"/>
              </a:rPr>
              <a:t>Освоить технику получения спектральных изображений с _Raspberry Pi_.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3" name="Text 9"/>
          <p:cNvSpPr/>
          <p:nvPr/>
        </p:nvSpPr>
        <p:spPr>
          <a:xfrm>
            <a:off x="7777440" y="4029840"/>
            <a:ext cx="580140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333f70"/>
              </a:buClr>
              <a:buFont typeface="Symbol"/>
              <a:buChar char=""/>
            </a:pPr>
            <a:r>
              <a:rPr b="0" lang="en-US" sz="1750" spc="-1" strike="noStrike">
                <a:solidFill>
                  <a:srgbClr val="333f70"/>
                </a:solidFill>
                <a:latin typeface="Open Sans"/>
                <a:ea typeface="Open Sans"/>
              </a:rPr>
              <a:t>Выполнить спектральную калибровку системы.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4" name="Text 10"/>
          <p:cNvSpPr/>
          <p:nvPr/>
        </p:nvSpPr>
        <p:spPr>
          <a:xfrm>
            <a:off x="7777440" y="4471920"/>
            <a:ext cx="5801400" cy="14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333f70"/>
              </a:buClr>
              <a:buFont typeface="Symbol"/>
              <a:buChar char=""/>
            </a:pPr>
            <a:r>
              <a:rPr b="0" lang="en-US" sz="1750" spc="-1" strike="noStrike">
                <a:solidFill>
                  <a:srgbClr val="333f70"/>
                </a:solidFill>
                <a:latin typeface="Open Sans"/>
                <a:ea typeface="Open Sans"/>
              </a:rPr>
              <a:t>Провести измерения интенсивности света от лампы накаливания, отраженного от поверхностей (белый, красный, желтый, зеленый, синий).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5" name="Text 11"/>
          <p:cNvSpPr/>
          <p:nvPr/>
        </p:nvSpPr>
        <p:spPr>
          <a:xfrm>
            <a:off x="7777440" y="6003000"/>
            <a:ext cx="5801400" cy="7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333f70"/>
              </a:buClr>
              <a:buFont typeface="Symbol"/>
              <a:buChar char=""/>
            </a:pPr>
            <a:r>
              <a:rPr b="0" lang="en-US" sz="1750" spc="-1" strike="noStrike">
                <a:solidFill>
                  <a:srgbClr val="333f70"/>
                </a:solidFill>
                <a:latin typeface="Open Sans"/>
                <a:ea typeface="Open Sans"/>
              </a:rPr>
              <a:t>Обработать данные и рассчитать зависимость альбедо от длины волны.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6" name="" descr=""/>
          <p:cNvPicPr/>
          <p:nvPr/>
        </p:nvPicPr>
        <p:blipFill>
          <a:blip r:embed="rId1"/>
          <a:stretch/>
        </p:blipFill>
        <p:spPr>
          <a:xfrm>
            <a:off x="12344400" y="7096320"/>
            <a:ext cx="2323800" cy="1133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Text 0"/>
          <p:cNvSpPr/>
          <p:nvPr/>
        </p:nvSpPr>
        <p:spPr>
          <a:xfrm>
            <a:off x="793800" y="1523520"/>
            <a:ext cx="8600400" cy="7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333f70"/>
                </a:solidFill>
                <a:latin typeface="Unbounded Bold"/>
                <a:ea typeface="Unbounded Bold"/>
              </a:rPr>
              <a:t>Теория: Природа Света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8" name="Text 1"/>
          <p:cNvSpPr/>
          <p:nvPr/>
        </p:nvSpPr>
        <p:spPr>
          <a:xfrm>
            <a:off x="793800" y="2776680"/>
            <a:ext cx="6243840" cy="14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333f70"/>
                </a:solidFill>
                <a:latin typeface="Open Sans"/>
                <a:ea typeface="Open Sans"/>
              </a:rPr>
              <a:t>Свет — это электромагнитное излучение. Его ключевая характеристика — длина волны или частота. Солнечный спектр, достигающий Земли, включает волны от 290 нм до 20000 нм.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9" name="Text 2"/>
          <p:cNvSpPr/>
          <p:nvPr/>
        </p:nvSpPr>
        <p:spPr>
          <a:xfrm>
            <a:off x="793800" y="4432320"/>
            <a:ext cx="6243840" cy="14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333f70"/>
                </a:solidFill>
                <a:latin typeface="Open Sans"/>
                <a:ea typeface="Open Sans"/>
              </a:rPr>
              <a:t>Непрерывный спектр содержит все частоты, плавно переходящие друг в друга. Его дают раскаленные тела, жидкости, плотные газы и плазма. В оптической области он представлен семью основными цветами.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0" name="Image 0" descr="preencoded.png"/>
          <p:cNvPicPr/>
          <p:nvPr/>
        </p:nvPicPr>
        <p:blipFill>
          <a:blip r:embed="rId1"/>
          <a:stretch/>
        </p:blipFill>
        <p:spPr>
          <a:xfrm>
            <a:off x="7599600" y="2827440"/>
            <a:ext cx="6243840" cy="1732680"/>
          </a:xfrm>
          <a:prstGeom prst="rect">
            <a:avLst/>
          </a:prstGeom>
          <a:ln w="0">
            <a:noFill/>
          </a:ln>
        </p:spPr>
      </p:pic>
      <p:sp>
        <p:nvSpPr>
          <p:cNvPr id="561" name="Text 3"/>
          <p:cNvSpPr/>
          <p:nvPr/>
        </p:nvSpPr>
        <p:spPr>
          <a:xfrm>
            <a:off x="7599600" y="4816440"/>
            <a:ext cx="624384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333f70"/>
                </a:solidFill>
                <a:latin typeface="Open Sans"/>
                <a:ea typeface="Open Sans"/>
              </a:rPr>
              <a:t>Рисунок 1: Электромагнитный спектр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2" name="Text 4"/>
          <p:cNvSpPr/>
          <p:nvPr/>
        </p:nvSpPr>
        <p:spPr>
          <a:xfrm>
            <a:off x="793800" y="6343200"/>
            <a:ext cx="1304208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333f70"/>
                </a:solidFill>
                <a:latin typeface="Open Sans"/>
                <a:ea typeface="Open Sans"/>
              </a:rPr>
              <a:t>Видимая часть спектра (380-780 нм) вызывает различные зрительные ощущения в зависимости от длины волны.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3" name="" descr=""/>
          <p:cNvPicPr/>
          <p:nvPr/>
        </p:nvPicPr>
        <p:blipFill>
          <a:blip r:embed="rId2"/>
          <a:stretch/>
        </p:blipFill>
        <p:spPr>
          <a:xfrm>
            <a:off x="12306600" y="7086600"/>
            <a:ext cx="2323800" cy="1133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Text 0"/>
          <p:cNvSpPr/>
          <p:nvPr/>
        </p:nvSpPr>
        <p:spPr>
          <a:xfrm>
            <a:off x="783000" y="615240"/>
            <a:ext cx="10589400" cy="69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499"/>
              </a:lnSpc>
              <a:tabLst>
                <a:tab algn="l" pos="0"/>
              </a:tabLst>
            </a:pPr>
            <a:r>
              <a:rPr b="1" lang="en-US" sz="4400" spc="-1" strike="noStrike">
                <a:solidFill>
                  <a:srgbClr val="333f70"/>
                </a:solidFill>
                <a:latin typeface="Unbounded Bold"/>
                <a:ea typeface="Unbounded Bold"/>
              </a:rPr>
              <a:t>Восприятие Света и Альбедо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5" name="Image 0" descr="preencoded.png"/>
          <p:cNvPicPr/>
          <p:nvPr/>
        </p:nvPicPr>
        <p:blipFill>
          <a:blip r:embed="rId1"/>
          <a:stretch/>
        </p:blipFill>
        <p:spPr>
          <a:xfrm>
            <a:off x="783000" y="1901520"/>
            <a:ext cx="6133320" cy="3992040"/>
          </a:xfrm>
          <a:prstGeom prst="rect">
            <a:avLst/>
          </a:prstGeom>
          <a:ln w="0">
            <a:noFill/>
          </a:ln>
        </p:spPr>
      </p:pic>
      <p:sp>
        <p:nvSpPr>
          <p:cNvPr id="566" name="Text 1"/>
          <p:cNvSpPr/>
          <p:nvPr/>
        </p:nvSpPr>
        <p:spPr>
          <a:xfrm>
            <a:off x="783000" y="6145920"/>
            <a:ext cx="625860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333f70"/>
                </a:solidFill>
                <a:latin typeface="Open Sans"/>
                <a:ea typeface="Open Sans"/>
              </a:rPr>
              <a:t>Рисунок 2: Фотометрическая кривая (МКО)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7" name="Text 2"/>
          <p:cNvSpPr/>
          <p:nvPr/>
        </p:nvSpPr>
        <p:spPr>
          <a:xfrm>
            <a:off x="7595640" y="1851120"/>
            <a:ext cx="6258600" cy="10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333f70"/>
                </a:solidFill>
                <a:latin typeface="Open Sans"/>
                <a:ea typeface="Open Sans"/>
              </a:rPr>
              <a:t>На Рисунке 2 показана кривая спектральной чувствительности человеческого глаза. Самым ярким кажется излучение около 555 нм (желто-зеленая часть).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8" name="Text 3"/>
          <p:cNvSpPr/>
          <p:nvPr/>
        </p:nvSpPr>
        <p:spPr>
          <a:xfrm>
            <a:off x="7595640" y="3126240"/>
            <a:ext cx="6258600" cy="14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333f70"/>
                </a:solidFill>
                <a:latin typeface="Open Sans"/>
                <a:ea typeface="Open Sans"/>
              </a:rPr>
              <a:t>МКО ввело понятие «стандартного наблюдателя» для усредненного оптического восприятия. Яркость, измеренная по этому эталону, называется фотометрической яркостью.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9" name="Text 4"/>
          <p:cNvSpPr/>
          <p:nvPr/>
        </p:nvSpPr>
        <p:spPr>
          <a:xfrm>
            <a:off x="783000" y="6956640"/>
            <a:ext cx="13063680" cy="71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333f70"/>
                </a:solidFill>
                <a:latin typeface="Open Sans"/>
                <a:ea typeface="Open Sans"/>
              </a:rPr>
              <a:t>Альбедо — это доля падающего потока излучения, отраженная от поверхности. Истинное альбедо — отношение света, отраженного матовой поверхностью во всех направлениях, к падающему свету.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0" name="" descr=""/>
          <p:cNvPicPr/>
          <p:nvPr/>
        </p:nvPicPr>
        <p:blipFill>
          <a:blip r:embed="rId2"/>
          <a:stretch/>
        </p:blipFill>
        <p:spPr>
          <a:xfrm rot="52800">
            <a:off x="12794400" y="7421400"/>
            <a:ext cx="1844640" cy="89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5680" cy="8228880"/>
          </a:xfrm>
          <a:prstGeom prst="rect">
            <a:avLst/>
          </a:prstGeom>
          <a:ln w="0">
            <a:noFill/>
          </a:ln>
        </p:spPr>
      </p:pic>
      <p:pic>
        <p:nvPicPr>
          <p:cNvPr id="572" name="Image 1" descr="preencoded.png"/>
          <p:cNvPicPr/>
          <p:nvPr/>
        </p:nvPicPr>
        <p:blipFill>
          <a:blip r:embed="rId2"/>
          <a:stretch/>
        </p:blipFill>
        <p:spPr>
          <a:xfrm>
            <a:off x="9321480" y="1704600"/>
            <a:ext cx="5130360" cy="4819320"/>
          </a:xfrm>
          <a:prstGeom prst="rect">
            <a:avLst/>
          </a:prstGeom>
          <a:ln w="0">
            <a:noFill/>
          </a:ln>
        </p:spPr>
      </p:pic>
      <p:sp>
        <p:nvSpPr>
          <p:cNvPr id="573" name="Text 0"/>
          <p:cNvSpPr/>
          <p:nvPr/>
        </p:nvSpPr>
        <p:spPr>
          <a:xfrm>
            <a:off x="497520" y="516240"/>
            <a:ext cx="5862960" cy="44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450"/>
              </a:lnSpc>
              <a:tabLst>
                <a:tab algn="l" pos="0"/>
              </a:tabLst>
            </a:pPr>
            <a:r>
              <a:rPr b="1" lang="en-US" sz="2750" spc="-1" strike="noStrike">
                <a:solidFill>
                  <a:srgbClr val="333f70"/>
                </a:solidFill>
                <a:latin typeface="Unbounded Bold"/>
                <a:ea typeface="Unbounded Bold"/>
              </a:rPr>
              <a:t>Виды Альбедо и Спектры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4" name="Shape 1"/>
          <p:cNvSpPr/>
          <p:nvPr/>
        </p:nvSpPr>
        <p:spPr>
          <a:xfrm>
            <a:off x="497520" y="1387080"/>
            <a:ext cx="8147880" cy="1274400"/>
          </a:xfrm>
          <a:prstGeom prst="roundRect">
            <a:avLst>
              <a:gd name="adj" fmla="val 5737"/>
            </a:avLst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75" name="Shape 2"/>
          <p:cNvSpPr/>
          <p:nvPr/>
        </p:nvSpPr>
        <p:spPr>
          <a:xfrm>
            <a:off x="497520" y="1371960"/>
            <a:ext cx="8147880" cy="60120"/>
          </a:xfrm>
          <a:prstGeom prst="roundRect">
            <a:avLst>
              <a:gd name="adj" fmla="val 97977"/>
            </a:avLst>
          </a:prstGeom>
          <a:solidFill>
            <a:srgbClr val="26a68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1800" bIns="-18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76" name="Shape 3"/>
          <p:cNvSpPr/>
          <p:nvPr/>
        </p:nvSpPr>
        <p:spPr>
          <a:xfrm>
            <a:off x="4358880" y="1173960"/>
            <a:ext cx="425880" cy="425880"/>
          </a:xfrm>
          <a:prstGeom prst="roundRect">
            <a:avLst>
              <a:gd name="adj" fmla="val 214345"/>
            </a:avLst>
          </a:prstGeom>
          <a:solidFill>
            <a:srgbClr val="26a68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77" name="Image 2" descr="preencoded.png"/>
          <p:cNvPicPr/>
          <p:nvPr/>
        </p:nvPicPr>
        <p:blipFill>
          <a:blip r:embed="rId3"/>
          <a:stretch/>
        </p:blipFill>
        <p:spPr>
          <a:xfrm>
            <a:off x="10802880" y="9144000"/>
            <a:ext cx="169920" cy="169920"/>
          </a:xfrm>
          <a:prstGeom prst="rect">
            <a:avLst/>
          </a:prstGeom>
          <a:ln w="0">
            <a:noFill/>
          </a:ln>
        </p:spPr>
      </p:pic>
      <p:sp>
        <p:nvSpPr>
          <p:cNvPr id="578" name="Text 4"/>
          <p:cNvSpPr/>
          <p:nvPr/>
        </p:nvSpPr>
        <p:spPr>
          <a:xfrm>
            <a:off x="655200" y="1742400"/>
            <a:ext cx="2468520" cy="22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01"/>
              </a:lnSpc>
              <a:tabLst>
                <a:tab algn="l" pos="0"/>
              </a:tabLst>
            </a:pPr>
            <a:r>
              <a:rPr b="1" lang="en-US" sz="1350" spc="-1" strike="noStrike">
                <a:solidFill>
                  <a:srgbClr val="333f70"/>
                </a:solidFill>
                <a:latin typeface="Unbounded Bold"/>
                <a:ea typeface="Unbounded Bold"/>
              </a:rPr>
              <a:t>Линейчатые спектры</a:t>
            </a: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9" name="Text 5"/>
          <p:cNvSpPr/>
          <p:nvPr/>
        </p:nvSpPr>
        <p:spPr>
          <a:xfrm>
            <a:off x="655200" y="2049840"/>
            <a:ext cx="7833240" cy="4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1749"/>
              </a:lnSpc>
              <a:tabLst>
                <a:tab algn="l" pos="0"/>
              </a:tabLst>
            </a:pPr>
            <a:r>
              <a:rPr b="0" lang="en-US" sz="1100" spc="-1" strike="noStrike">
                <a:solidFill>
                  <a:srgbClr val="333f70"/>
                </a:solidFill>
                <a:latin typeface="Open Sans"/>
                <a:ea typeface="Open Sans"/>
              </a:rPr>
              <a:t>Нагретые разреженные газы излучают линейчатые спектры, содержащие дискретный набор частот. Например, атомы паров ртути при электрическом разряде.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0" name="Shape 6"/>
          <p:cNvSpPr/>
          <p:nvPr/>
        </p:nvSpPr>
        <p:spPr>
          <a:xfrm>
            <a:off x="497520" y="3017520"/>
            <a:ext cx="8147880" cy="1274400"/>
          </a:xfrm>
          <a:prstGeom prst="roundRect">
            <a:avLst>
              <a:gd name="adj" fmla="val 5737"/>
            </a:avLst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81" name="Shape 7"/>
          <p:cNvSpPr/>
          <p:nvPr/>
        </p:nvSpPr>
        <p:spPr>
          <a:xfrm>
            <a:off x="497520" y="3002400"/>
            <a:ext cx="8147880" cy="60120"/>
          </a:xfrm>
          <a:prstGeom prst="roundRect">
            <a:avLst>
              <a:gd name="adj" fmla="val 97977"/>
            </a:avLst>
          </a:prstGeom>
          <a:solidFill>
            <a:srgbClr val="26a68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1800" bIns="-18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82" name="Shape 8"/>
          <p:cNvSpPr/>
          <p:nvPr/>
        </p:nvSpPr>
        <p:spPr>
          <a:xfrm>
            <a:off x="4358880" y="2804400"/>
            <a:ext cx="425880" cy="425880"/>
          </a:xfrm>
          <a:prstGeom prst="roundRect">
            <a:avLst>
              <a:gd name="adj" fmla="val 214345"/>
            </a:avLst>
          </a:prstGeom>
          <a:solidFill>
            <a:srgbClr val="26a68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83" name="Image 3" descr="preencoded.png"/>
          <p:cNvPicPr/>
          <p:nvPr/>
        </p:nvPicPr>
        <p:blipFill>
          <a:blip r:embed="rId4"/>
          <a:stretch/>
        </p:blipFill>
        <p:spPr>
          <a:xfrm>
            <a:off x="11031480" y="8974080"/>
            <a:ext cx="169920" cy="169920"/>
          </a:xfrm>
          <a:prstGeom prst="rect">
            <a:avLst/>
          </a:prstGeom>
          <a:ln w="0">
            <a:noFill/>
          </a:ln>
        </p:spPr>
      </p:pic>
      <p:sp>
        <p:nvSpPr>
          <p:cNvPr id="584" name="Text 9"/>
          <p:cNvSpPr/>
          <p:nvPr/>
        </p:nvSpPr>
        <p:spPr>
          <a:xfrm>
            <a:off x="655200" y="3372840"/>
            <a:ext cx="2154240" cy="22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01"/>
              </a:lnSpc>
              <a:tabLst>
                <a:tab algn="l" pos="0"/>
              </a:tabLst>
            </a:pPr>
            <a:r>
              <a:rPr b="1" lang="en-US" sz="1350" spc="-1" strike="noStrike">
                <a:solidFill>
                  <a:srgbClr val="333f70"/>
                </a:solidFill>
                <a:latin typeface="Unbounded Bold"/>
                <a:ea typeface="Unbounded Bold"/>
              </a:rPr>
              <a:t>Истинное альбедо</a:t>
            </a: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5" name="Text 10"/>
          <p:cNvSpPr/>
          <p:nvPr/>
        </p:nvSpPr>
        <p:spPr>
          <a:xfrm>
            <a:off x="655200" y="3680280"/>
            <a:ext cx="7833240" cy="4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1749"/>
              </a:lnSpc>
              <a:tabLst>
                <a:tab algn="l" pos="0"/>
              </a:tabLst>
            </a:pPr>
            <a:r>
              <a:rPr b="0" lang="en-US" sz="1100" spc="-1" strike="noStrike">
                <a:solidFill>
                  <a:srgbClr val="333f70"/>
                </a:solidFill>
                <a:latin typeface="Open Sans"/>
                <a:ea typeface="Open Sans"/>
              </a:rPr>
              <a:t>Отношение количества света, отраженного по всем направлениям матовой поверхностью, к количеству света, упавшего на нее.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6" name="Shape 11"/>
          <p:cNvSpPr/>
          <p:nvPr/>
        </p:nvSpPr>
        <p:spPr>
          <a:xfrm>
            <a:off x="685800" y="4897800"/>
            <a:ext cx="8147880" cy="1274400"/>
          </a:xfrm>
          <a:prstGeom prst="roundRect">
            <a:avLst>
              <a:gd name="adj" fmla="val 5737"/>
            </a:avLst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87" name="Shape 12"/>
          <p:cNvSpPr/>
          <p:nvPr/>
        </p:nvSpPr>
        <p:spPr>
          <a:xfrm>
            <a:off x="497520" y="4632840"/>
            <a:ext cx="8147880" cy="60120"/>
          </a:xfrm>
          <a:prstGeom prst="roundRect">
            <a:avLst>
              <a:gd name="adj" fmla="val 97977"/>
            </a:avLst>
          </a:prstGeom>
          <a:solidFill>
            <a:srgbClr val="26a68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1800" bIns="-18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88" name="Shape 13"/>
          <p:cNvSpPr/>
          <p:nvPr/>
        </p:nvSpPr>
        <p:spPr>
          <a:xfrm>
            <a:off x="4358880" y="4434840"/>
            <a:ext cx="425880" cy="425880"/>
          </a:xfrm>
          <a:prstGeom prst="roundRect">
            <a:avLst>
              <a:gd name="adj" fmla="val 214345"/>
            </a:avLst>
          </a:prstGeom>
          <a:solidFill>
            <a:srgbClr val="26a68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89" name="Image 4" descr="preencoded.png"/>
          <p:cNvPicPr/>
          <p:nvPr/>
        </p:nvPicPr>
        <p:blipFill>
          <a:blip r:embed="rId5"/>
          <a:stretch/>
        </p:blipFill>
        <p:spPr>
          <a:xfrm>
            <a:off x="8229600" y="8686800"/>
            <a:ext cx="169920" cy="169920"/>
          </a:xfrm>
          <a:prstGeom prst="rect">
            <a:avLst/>
          </a:prstGeom>
          <a:ln w="0">
            <a:noFill/>
          </a:ln>
        </p:spPr>
      </p:pic>
      <p:sp>
        <p:nvSpPr>
          <p:cNvPr id="590" name="Text 14"/>
          <p:cNvSpPr/>
          <p:nvPr/>
        </p:nvSpPr>
        <p:spPr>
          <a:xfrm>
            <a:off x="655200" y="5003280"/>
            <a:ext cx="3442320" cy="22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01"/>
              </a:lnSpc>
              <a:tabLst>
                <a:tab algn="l" pos="0"/>
              </a:tabLst>
            </a:pPr>
            <a:r>
              <a:rPr b="1" lang="en-US" sz="1350" spc="-1" strike="noStrike">
                <a:solidFill>
                  <a:srgbClr val="333f70"/>
                </a:solidFill>
                <a:latin typeface="Unbounded Bold"/>
                <a:ea typeface="Unbounded Bold"/>
              </a:rPr>
              <a:t>Зависимость от длины волны</a:t>
            </a: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1" name="Text 15"/>
          <p:cNvSpPr/>
          <p:nvPr/>
        </p:nvSpPr>
        <p:spPr>
          <a:xfrm>
            <a:off x="655200" y="5310720"/>
            <a:ext cx="7833240" cy="4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1749"/>
              </a:lnSpc>
              <a:tabLst>
                <a:tab algn="l" pos="0"/>
              </a:tabLst>
            </a:pPr>
            <a:r>
              <a:rPr b="0" lang="en-US" sz="1100" spc="-1" strike="noStrike">
                <a:solidFill>
                  <a:srgbClr val="333f70"/>
                </a:solidFill>
                <a:latin typeface="Open Sans"/>
                <a:ea typeface="Open Sans"/>
              </a:rPr>
              <a:t>Альбедо изменяется с длиной волны, так как доля отражаемого света зависит от цветовых свойств поверхности.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2" name="Shape 16"/>
          <p:cNvSpPr/>
          <p:nvPr/>
        </p:nvSpPr>
        <p:spPr>
          <a:xfrm>
            <a:off x="497520" y="6278400"/>
            <a:ext cx="8147880" cy="1046880"/>
          </a:xfrm>
          <a:prstGeom prst="roundRect">
            <a:avLst>
              <a:gd name="adj" fmla="val 6983"/>
            </a:avLst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93" name="Shape 17"/>
          <p:cNvSpPr/>
          <p:nvPr/>
        </p:nvSpPr>
        <p:spPr>
          <a:xfrm>
            <a:off x="497520" y="6263280"/>
            <a:ext cx="8147880" cy="60120"/>
          </a:xfrm>
          <a:prstGeom prst="roundRect">
            <a:avLst>
              <a:gd name="adj" fmla="val 97977"/>
            </a:avLst>
          </a:prstGeom>
          <a:solidFill>
            <a:srgbClr val="26a68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1800" bIns="-18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94" name="Shape 18"/>
          <p:cNvSpPr/>
          <p:nvPr/>
        </p:nvSpPr>
        <p:spPr>
          <a:xfrm>
            <a:off x="4358880" y="6065280"/>
            <a:ext cx="425880" cy="425880"/>
          </a:xfrm>
          <a:prstGeom prst="roundRect">
            <a:avLst>
              <a:gd name="adj" fmla="val 214345"/>
            </a:avLst>
          </a:prstGeom>
          <a:solidFill>
            <a:srgbClr val="26a68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95" name="Image 5" descr="preencoded.png"/>
          <p:cNvPicPr/>
          <p:nvPr/>
        </p:nvPicPr>
        <p:blipFill>
          <a:blip r:embed="rId6"/>
          <a:stretch/>
        </p:blipFill>
        <p:spPr>
          <a:xfrm>
            <a:off x="7145280" y="8686800"/>
            <a:ext cx="169920" cy="169920"/>
          </a:xfrm>
          <a:prstGeom prst="rect">
            <a:avLst/>
          </a:prstGeom>
          <a:ln w="0">
            <a:noFill/>
          </a:ln>
        </p:spPr>
      </p:pic>
      <p:sp>
        <p:nvSpPr>
          <p:cNvPr id="596" name="Text 19"/>
          <p:cNvSpPr/>
          <p:nvPr/>
        </p:nvSpPr>
        <p:spPr>
          <a:xfrm>
            <a:off x="655200" y="6633720"/>
            <a:ext cx="3465720" cy="22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01"/>
              </a:lnSpc>
              <a:tabLst>
                <a:tab algn="l" pos="0"/>
              </a:tabLst>
            </a:pPr>
            <a:r>
              <a:rPr b="1" lang="en-US" sz="1350" spc="-1" strike="noStrike">
                <a:solidFill>
                  <a:srgbClr val="333f70"/>
                </a:solidFill>
                <a:latin typeface="Unbounded Bold"/>
                <a:ea typeface="Unbounded Bold"/>
              </a:rPr>
              <a:t>Монохроматическое альбедо</a:t>
            </a: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7" name="Text 20"/>
          <p:cNvSpPr/>
          <p:nvPr/>
        </p:nvSpPr>
        <p:spPr>
          <a:xfrm>
            <a:off x="655200" y="6941160"/>
            <a:ext cx="783324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49"/>
              </a:lnSpc>
              <a:tabLst>
                <a:tab algn="l" pos="0"/>
              </a:tabLst>
            </a:pPr>
            <a:r>
              <a:rPr b="0" lang="en-US" sz="1100" spc="-1" strike="noStrike">
                <a:solidFill>
                  <a:srgbClr val="333f70"/>
                </a:solidFill>
                <a:latin typeface="Open Sans"/>
                <a:ea typeface="Open Sans"/>
              </a:rPr>
              <a:t>Измеряется для разных спектральных диапазонов (оптическое, УФ, ИК) и для отдельных длин волн.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8" name="Text 21"/>
          <p:cNvSpPr/>
          <p:nvPr/>
        </p:nvSpPr>
        <p:spPr>
          <a:xfrm>
            <a:off x="497520" y="7485840"/>
            <a:ext cx="814788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49"/>
              </a:lnSpc>
              <a:tabLst>
                <a:tab algn="l" pos="0"/>
              </a:tabLst>
            </a:pPr>
            <a:r>
              <a:rPr b="0" lang="en-US" sz="1100" spc="-1" strike="noStrike">
                <a:solidFill>
                  <a:srgbClr val="333f70"/>
                </a:solidFill>
                <a:latin typeface="Open Sans"/>
                <a:ea typeface="Open Sans"/>
              </a:rPr>
              <a:t>Рисунок 3: Спектральная зависимость люминесцентной лампы дневного света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99" name="" descr=""/>
          <p:cNvPicPr/>
          <p:nvPr/>
        </p:nvPicPr>
        <p:blipFill>
          <a:blip r:embed="rId7"/>
          <a:stretch/>
        </p:blipFill>
        <p:spPr>
          <a:xfrm>
            <a:off x="4277160" y="2743200"/>
            <a:ext cx="523440" cy="533160"/>
          </a:xfrm>
          <a:prstGeom prst="rect">
            <a:avLst/>
          </a:prstGeom>
          <a:ln w="0">
            <a:noFill/>
          </a:ln>
        </p:spPr>
      </p:pic>
      <p:pic>
        <p:nvPicPr>
          <p:cNvPr id="600" name="" descr=""/>
          <p:cNvPicPr/>
          <p:nvPr/>
        </p:nvPicPr>
        <p:blipFill>
          <a:blip r:embed="rId8"/>
          <a:stretch/>
        </p:blipFill>
        <p:spPr>
          <a:xfrm>
            <a:off x="4267440" y="1143000"/>
            <a:ext cx="533160" cy="533160"/>
          </a:xfrm>
          <a:prstGeom prst="rect">
            <a:avLst/>
          </a:prstGeom>
          <a:ln w="0">
            <a:noFill/>
          </a:ln>
        </p:spPr>
      </p:pic>
      <p:pic>
        <p:nvPicPr>
          <p:cNvPr id="601" name="" descr=""/>
          <p:cNvPicPr/>
          <p:nvPr/>
        </p:nvPicPr>
        <p:blipFill>
          <a:blip r:embed="rId9"/>
          <a:stretch/>
        </p:blipFill>
        <p:spPr>
          <a:xfrm>
            <a:off x="4248360" y="4343400"/>
            <a:ext cx="552240" cy="561600"/>
          </a:xfrm>
          <a:prstGeom prst="rect">
            <a:avLst/>
          </a:prstGeom>
          <a:ln w="0">
            <a:noFill/>
          </a:ln>
        </p:spPr>
      </p:pic>
      <p:pic>
        <p:nvPicPr>
          <p:cNvPr id="602" name="" descr=""/>
          <p:cNvPicPr/>
          <p:nvPr/>
        </p:nvPicPr>
        <p:blipFill>
          <a:blip r:embed="rId10"/>
          <a:stretch/>
        </p:blipFill>
        <p:spPr>
          <a:xfrm>
            <a:off x="4258080" y="6065280"/>
            <a:ext cx="542520" cy="542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Text 0"/>
          <p:cNvSpPr/>
          <p:nvPr/>
        </p:nvSpPr>
        <p:spPr>
          <a:xfrm>
            <a:off x="793800" y="667080"/>
            <a:ext cx="11652480" cy="7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333f70"/>
                </a:solidFill>
                <a:latin typeface="Unbounded Bold"/>
                <a:ea typeface="Unbounded Bold"/>
              </a:rPr>
              <a:t>Экспериментальная Установка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4" name="Image 0" descr="preencoded.png"/>
          <p:cNvPicPr/>
          <p:nvPr/>
        </p:nvPicPr>
        <p:blipFill>
          <a:blip r:embed="rId1"/>
          <a:stretch/>
        </p:blipFill>
        <p:spPr>
          <a:xfrm>
            <a:off x="793800" y="1971360"/>
            <a:ext cx="6243840" cy="4768200"/>
          </a:xfrm>
          <a:prstGeom prst="rect">
            <a:avLst/>
          </a:prstGeom>
          <a:ln w="0">
            <a:noFill/>
          </a:ln>
        </p:spPr>
      </p:pic>
      <p:sp>
        <p:nvSpPr>
          <p:cNvPr id="605" name="Text 1"/>
          <p:cNvSpPr/>
          <p:nvPr/>
        </p:nvSpPr>
        <p:spPr>
          <a:xfrm>
            <a:off x="793800" y="6995520"/>
            <a:ext cx="624384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333f70"/>
                </a:solidFill>
                <a:latin typeface="Open Sans"/>
                <a:ea typeface="Open Sans"/>
              </a:rPr>
              <a:t>Рисунок 4: Внешний вид экспериментальной установки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6" name="Text 2"/>
          <p:cNvSpPr/>
          <p:nvPr/>
        </p:nvSpPr>
        <p:spPr>
          <a:xfrm>
            <a:off x="7599600" y="1942920"/>
            <a:ext cx="47091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1" lang="en-US" sz="2650" spc="-1" strike="noStrike">
                <a:solidFill>
                  <a:srgbClr val="333f70"/>
                </a:solidFill>
                <a:latin typeface="Unbounded Bold"/>
                <a:ea typeface="Unbounded Bold"/>
              </a:rPr>
              <a:t>Ключевые элементы:</a:t>
            </a:r>
            <a:endParaRPr b="0" lang="en-US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7" name="Text 3"/>
          <p:cNvSpPr/>
          <p:nvPr/>
        </p:nvSpPr>
        <p:spPr>
          <a:xfrm>
            <a:off x="7599600" y="2594880"/>
            <a:ext cx="6243840" cy="7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1" lang="en-US" sz="1750" spc="-1" strike="noStrike">
                <a:solidFill>
                  <a:srgbClr val="333f70"/>
                </a:solidFill>
                <a:latin typeface="Open Sans"/>
                <a:ea typeface="Open Sans"/>
              </a:rPr>
              <a:t>Источник света:</a:t>
            </a:r>
            <a:r>
              <a:rPr b="0" lang="en-US" sz="1750" spc="-1" strike="noStrike">
                <a:solidFill>
                  <a:srgbClr val="333f70"/>
                </a:solidFill>
                <a:latin typeface="Open Sans"/>
                <a:ea typeface="Open Sans"/>
              </a:rPr>
              <a:t> Лампа накаливания и ртутная лампа для калибровки.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8" name="Text 4"/>
          <p:cNvSpPr/>
          <p:nvPr/>
        </p:nvSpPr>
        <p:spPr>
          <a:xfrm>
            <a:off x="7599600" y="3400200"/>
            <a:ext cx="6243840" cy="7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1" lang="en-US" sz="1750" spc="-1" strike="noStrike">
                <a:solidFill>
                  <a:srgbClr val="333f70"/>
                </a:solidFill>
                <a:latin typeface="Open Sans"/>
                <a:ea typeface="Open Sans"/>
              </a:rPr>
              <a:t>Исследуемая поверхность:</a:t>
            </a:r>
            <a:r>
              <a:rPr b="0" lang="en-US" sz="1750" spc="-1" strike="noStrike">
                <a:solidFill>
                  <a:srgbClr val="333f70"/>
                </a:solidFill>
                <a:latin typeface="Open Sans"/>
                <a:ea typeface="Open Sans"/>
              </a:rPr>
              <a:t> Матовые образцы бумаги (белый, красный, желтый, зеленый, синий).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9" name="Text 5"/>
          <p:cNvSpPr/>
          <p:nvPr/>
        </p:nvSpPr>
        <p:spPr>
          <a:xfrm>
            <a:off x="7599600" y="4205160"/>
            <a:ext cx="624384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1" lang="en-US" sz="1750" spc="-1" strike="noStrike">
                <a:solidFill>
                  <a:srgbClr val="333f70"/>
                </a:solidFill>
                <a:latin typeface="Open Sans"/>
                <a:ea typeface="Open Sans"/>
              </a:rPr>
              <a:t>Спектральный элемент:</a:t>
            </a:r>
            <a:r>
              <a:rPr b="0" lang="en-US" sz="1750" spc="-1" strike="noStrike">
                <a:solidFill>
                  <a:srgbClr val="333f70"/>
                </a:solidFill>
                <a:latin typeface="Open Sans"/>
                <a:ea typeface="Open Sans"/>
              </a:rPr>
              <a:t> Дифракционная решетка.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0" name="Text 6"/>
          <p:cNvSpPr/>
          <p:nvPr/>
        </p:nvSpPr>
        <p:spPr>
          <a:xfrm>
            <a:off x="7599600" y="4647240"/>
            <a:ext cx="6243840" cy="7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1" lang="en-US" sz="1750" spc="-1" strike="noStrike">
                <a:solidFill>
                  <a:srgbClr val="333f70"/>
                </a:solidFill>
                <a:latin typeface="Open Sans"/>
                <a:ea typeface="Open Sans"/>
              </a:rPr>
              <a:t>Система регистрации:</a:t>
            </a:r>
            <a:r>
              <a:rPr b="0" lang="en-US" sz="1750" spc="-1" strike="noStrike">
                <a:solidFill>
                  <a:srgbClr val="333f70"/>
                </a:solidFill>
                <a:latin typeface="Open Sans"/>
                <a:ea typeface="Open Sans"/>
              </a:rPr>
              <a:t> Модуль _picamera_ на _Raspberry Pi_.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1" name="Text 7"/>
          <p:cNvSpPr/>
          <p:nvPr/>
        </p:nvSpPr>
        <p:spPr>
          <a:xfrm>
            <a:off x="7599600" y="5452560"/>
            <a:ext cx="6243840" cy="7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1" lang="en-US" sz="1750" spc="-1" strike="noStrike">
                <a:solidFill>
                  <a:srgbClr val="333f70"/>
                </a:solidFill>
                <a:latin typeface="Open Sans"/>
                <a:ea typeface="Open Sans"/>
              </a:rPr>
              <a:t>Управляющий компьютер:</a:t>
            </a:r>
            <a:r>
              <a:rPr b="0" lang="en-US" sz="1750" spc="-1" strike="noStrike">
                <a:solidFill>
                  <a:srgbClr val="333f70"/>
                </a:solidFill>
                <a:latin typeface="Open Sans"/>
                <a:ea typeface="Open Sans"/>
              </a:rPr>
              <a:t> Для управления камерой и сохранения данных.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2" name="" descr=""/>
          <p:cNvPicPr/>
          <p:nvPr/>
        </p:nvPicPr>
        <p:blipFill>
          <a:blip r:embed="rId2"/>
          <a:stretch/>
        </p:blipFill>
        <p:spPr>
          <a:xfrm>
            <a:off x="12344400" y="7086600"/>
            <a:ext cx="2323800" cy="1133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Text 0"/>
          <p:cNvSpPr/>
          <p:nvPr/>
        </p:nvSpPr>
        <p:spPr>
          <a:xfrm>
            <a:off x="793800" y="1318320"/>
            <a:ext cx="13042080" cy="14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333f70"/>
                </a:solidFill>
                <a:latin typeface="Unbounded Bold"/>
                <a:ea typeface="Unbounded Bold"/>
              </a:rPr>
              <a:t>Описание Эксперимента: Калибровка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4" name="Text 1"/>
          <p:cNvSpPr/>
          <p:nvPr/>
        </p:nvSpPr>
        <p:spPr>
          <a:xfrm>
            <a:off x="793800" y="3189600"/>
            <a:ext cx="226080" cy="28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333f70"/>
                </a:solidFill>
                <a:latin typeface="Unbounded Light"/>
                <a:ea typeface="Unbounded Light"/>
              </a:rPr>
              <a:t>01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5" name="Shape 2"/>
          <p:cNvSpPr/>
          <p:nvPr/>
        </p:nvSpPr>
        <p:spPr>
          <a:xfrm>
            <a:off x="793800" y="3544560"/>
            <a:ext cx="4195800" cy="29880"/>
          </a:xfrm>
          <a:prstGeom prst="rect">
            <a:avLst/>
          </a:prstGeom>
          <a:solidFill>
            <a:srgbClr val="26a68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14400" bIns="-144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16" name="Text 3"/>
          <p:cNvSpPr/>
          <p:nvPr/>
        </p:nvSpPr>
        <p:spPr>
          <a:xfrm>
            <a:off x="793800" y="3718800"/>
            <a:ext cx="4195800" cy="7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333f70"/>
                </a:solidFill>
                <a:latin typeface="Unbounded Bold"/>
                <a:ea typeface="Unbounded Bold"/>
              </a:rPr>
              <a:t>Регистрация эталонного источника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7" name="Text 4"/>
          <p:cNvSpPr/>
          <p:nvPr/>
        </p:nvSpPr>
        <p:spPr>
          <a:xfrm>
            <a:off x="793800" y="4563720"/>
            <a:ext cx="4195800" cy="181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333f70"/>
                </a:solidFill>
                <a:latin typeface="Open Sans"/>
                <a:ea typeface="Open Sans"/>
              </a:rPr>
              <a:t>Включаем ртутную лампу, отражаем её излучение от белого матового листа бумаги и фотографируем спектр с четкими линиями известной длины волны.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8" name="Text 5"/>
          <p:cNvSpPr/>
          <p:nvPr/>
        </p:nvSpPr>
        <p:spPr>
          <a:xfrm>
            <a:off x="5217120" y="3189600"/>
            <a:ext cx="226080" cy="28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333f70"/>
                </a:solidFill>
                <a:latin typeface="Unbounded Light"/>
                <a:ea typeface="Unbounded Light"/>
              </a:rPr>
              <a:t>02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9" name="Shape 6"/>
          <p:cNvSpPr/>
          <p:nvPr/>
        </p:nvSpPr>
        <p:spPr>
          <a:xfrm>
            <a:off x="5217120" y="3544560"/>
            <a:ext cx="4195800" cy="29880"/>
          </a:xfrm>
          <a:prstGeom prst="rect">
            <a:avLst/>
          </a:prstGeom>
          <a:solidFill>
            <a:srgbClr val="26a68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14400" bIns="-144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20" name="Text 7"/>
          <p:cNvSpPr/>
          <p:nvPr/>
        </p:nvSpPr>
        <p:spPr>
          <a:xfrm>
            <a:off x="5217120" y="3718800"/>
            <a:ext cx="353880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333f70"/>
                </a:solidFill>
                <a:latin typeface="Unbounded Bold"/>
                <a:ea typeface="Unbounded Bold"/>
              </a:rPr>
              <a:t>Настройка камеры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1" name="Text 8"/>
          <p:cNvSpPr/>
          <p:nvPr/>
        </p:nvSpPr>
        <p:spPr>
          <a:xfrm>
            <a:off x="5217120" y="4209480"/>
            <a:ext cx="4195800" cy="21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333f70"/>
                </a:solidFill>
                <a:latin typeface="Open Sans"/>
                <a:ea typeface="Open Sans"/>
              </a:rPr>
              <a:t>Тщательно настраиваем яркость и контраст камеры через управляющий скрипт, чтобы избежать пересвета и обеспечить максимальную четкость спектральных компонентов.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2" name="Text 9"/>
          <p:cNvSpPr/>
          <p:nvPr/>
        </p:nvSpPr>
        <p:spPr>
          <a:xfrm>
            <a:off x="9640080" y="3189600"/>
            <a:ext cx="226080" cy="28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333f70"/>
                </a:solidFill>
                <a:latin typeface="Unbounded Light"/>
                <a:ea typeface="Unbounded Light"/>
              </a:rPr>
              <a:t>03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3" name="Shape 10"/>
          <p:cNvSpPr/>
          <p:nvPr/>
        </p:nvSpPr>
        <p:spPr>
          <a:xfrm>
            <a:off x="9640080" y="3544560"/>
            <a:ext cx="4195800" cy="29880"/>
          </a:xfrm>
          <a:prstGeom prst="rect">
            <a:avLst/>
          </a:prstGeom>
          <a:solidFill>
            <a:srgbClr val="26a68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14400" bIns="-144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24" name="Text 11"/>
          <p:cNvSpPr/>
          <p:nvPr/>
        </p:nvSpPr>
        <p:spPr>
          <a:xfrm>
            <a:off x="9640080" y="3718800"/>
            <a:ext cx="4195800" cy="7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333f70"/>
                </a:solidFill>
                <a:latin typeface="Unbounded Bold"/>
                <a:ea typeface="Unbounded Bold"/>
              </a:rPr>
              <a:t>Программная обработка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5" name="Text 12"/>
          <p:cNvSpPr/>
          <p:nvPr/>
        </p:nvSpPr>
        <p:spPr>
          <a:xfrm>
            <a:off x="9640080" y="4563720"/>
            <a:ext cx="4195800" cy="21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333f70"/>
                </a:solidFill>
                <a:latin typeface="Open Sans"/>
                <a:ea typeface="Open Sans"/>
              </a:rPr>
              <a:t>После получения оптимального изображения переходим к программной обработке для установления точной зависимости между номером пикселя и длиной волны.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26" name="" descr=""/>
          <p:cNvPicPr/>
          <p:nvPr/>
        </p:nvPicPr>
        <p:blipFill>
          <a:blip r:embed="rId1"/>
          <a:stretch/>
        </p:blipFill>
        <p:spPr>
          <a:xfrm>
            <a:off x="12344400" y="7096320"/>
            <a:ext cx="2323800" cy="1133280"/>
          </a:xfrm>
          <a:prstGeom prst="rect">
            <a:avLst/>
          </a:prstGeom>
          <a:ln w="0">
            <a:noFill/>
          </a:ln>
        </p:spPr>
      </p:pic>
      <p:pic>
        <p:nvPicPr>
          <p:cNvPr id="627" name="" descr=""/>
          <p:cNvPicPr/>
          <p:nvPr/>
        </p:nvPicPr>
        <p:blipFill>
          <a:blip r:embed="rId2"/>
          <a:stretch/>
        </p:blipFill>
        <p:spPr>
          <a:xfrm>
            <a:off x="12344400" y="7096320"/>
            <a:ext cx="2323800" cy="1133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Text 0"/>
          <p:cNvSpPr/>
          <p:nvPr/>
        </p:nvSpPr>
        <p:spPr>
          <a:xfrm>
            <a:off x="711360" y="560160"/>
            <a:ext cx="10052640" cy="63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000"/>
              </a:lnSpc>
              <a:tabLst>
                <a:tab algn="l" pos="0"/>
              </a:tabLst>
            </a:pPr>
            <a:r>
              <a:rPr b="1" lang="en-US" sz="4000" spc="-1" strike="noStrike">
                <a:solidFill>
                  <a:srgbClr val="333f70"/>
                </a:solidFill>
                <a:latin typeface="Unbounded Bold"/>
                <a:ea typeface="Unbounded Bold"/>
              </a:rPr>
              <a:t>Обработка Данных: Методика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9" name="Shape 1"/>
          <p:cNvSpPr/>
          <p:nvPr/>
        </p:nvSpPr>
        <p:spPr>
          <a:xfrm>
            <a:off x="7303680" y="1601640"/>
            <a:ext cx="22320" cy="6067080"/>
          </a:xfrm>
          <a:prstGeom prst="roundRect">
            <a:avLst>
              <a:gd name="adj" fmla="val 373402"/>
            </a:avLst>
          </a:prstGeom>
          <a:solidFill>
            <a:srgbClr val="bcdbd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30" name="Shape 2"/>
          <p:cNvSpPr/>
          <p:nvPr/>
        </p:nvSpPr>
        <p:spPr>
          <a:xfrm>
            <a:off x="6931800" y="1818720"/>
            <a:ext cx="405720" cy="22320"/>
          </a:xfrm>
          <a:prstGeom prst="roundRect">
            <a:avLst>
              <a:gd name="adj" fmla="val 373402"/>
            </a:avLst>
          </a:prstGeom>
          <a:solidFill>
            <a:srgbClr val="bcdbd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31" name="Shape 3"/>
          <p:cNvSpPr/>
          <p:nvPr/>
        </p:nvSpPr>
        <p:spPr>
          <a:xfrm>
            <a:off x="7238880" y="1753920"/>
            <a:ext cx="151560" cy="151560"/>
          </a:xfrm>
          <a:prstGeom prst="roundRect">
            <a:avLst>
              <a:gd name="adj" fmla="val 300000"/>
            </a:avLst>
          </a:prstGeom>
          <a:solidFill>
            <a:srgbClr val="26a68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32" name="Text 4"/>
          <p:cNvSpPr/>
          <p:nvPr/>
        </p:nvSpPr>
        <p:spPr>
          <a:xfrm>
            <a:off x="1956960" y="1671480"/>
            <a:ext cx="4544640" cy="31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>
              <a:lnSpc>
                <a:spcPts val="25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333f70"/>
                </a:solidFill>
                <a:latin typeface="Unbounded Bold"/>
                <a:ea typeface="Unbounded Bold"/>
              </a:rPr>
              <a:t>Обрезка и преобразование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3" name="Text 5"/>
          <p:cNvSpPr/>
          <p:nvPr/>
        </p:nvSpPr>
        <p:spPr>
          <a:xfrm>
            <a:off x="711360" y="2110680"/>
            <a:ext cx="5790240" cy="97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ts val="255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333f70"/>
                </a:solidFill>
                <a:latin typeface="Open Sans"/>
                <a:ea typeface="Open Sans"/>
              </a:rPr>
              <a:t>Каждая фотография спектра обрезалась до полезной области. Спектральное изображение преобразовывалось в одномерный вектор интенсивностей.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4" name="Shape 6"/>
          <p:cNvSpPr/>
          <p:nvPr/>
        </p:nvSpPr>
        <p:spPr>
          <a:xfrm>
            <a:off x="7292520" y="3038040"/>
            <a:ext cx="405720" cy="22320"/>
          </a:xfrm>
          <a:prstGeom prst="roundRect">
            <a:avLst>
              <a:gd name="adj" fmla="val 373402"/>
            </a:avLst>
          </a:prstGeom>
          <a:solidFill>
            <a:srgbClr val="bcdbd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35" name="Shape 7"/>
          <p:cNvSpPr/>
          <p:nvPr/>
        </p:nvSpPr>
        <p:spPr>
          <a:xfrm>
            <a:off x="7238880" y="2973240"/>
            <a:ext cx="151560" cy="151560"/>
          </a:xfrm>
          <a:prstGeom prst="roundRect">
            <a:avLst>
              <a:gd name="adj" fmla="val 300000"/>
            </a:avLst>
          </a:prstGeom>
          <a:solidFill>
            <a:srgbClr val="26a68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36" name="Text 8"/>
          <p:cNvSpPr/>
          <p:nvPr/>
        </p:nvSpPr>
        <p:spPr>
          <a:xfrm>
            <a:off x="8128080" y="2890440"/>
            <a:ext cx="3827160" cy="31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333f70"/>
                </a:solidFill>
                <a:latin typeface="Unbounded Bold"/>
                <a:ea typeface="Unbounded Bold"/>
              </a:rPr>
              <a:t>Идентификация пиков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7" name="Text 9"/>
          <p:cNvSpPr/>
          <p:nvPr/>
        </p:nvSpPr>
        <p:spPr>
          <a:xfrm>
            <a:off x="8128080" y="3330000"/>
            <a:ext cx="5790240" cy="64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333f70"/>
                </a:solidFill>
                <a:latin typeface="Open Sans"/>
                <a:ea typeface="Open Sans"/>
              </a:rPr>
              <a:t>На спектре ртутной лампы были идентифицированы яркие пики интенсивности.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8" name="Shape 10"/>
          <p:cNvSpPr/>
          <p:nvPr/>
        </p:nvSpPr>
        <p:spPr>
          <a:xfrm>
            <a:off x="6931800" y="4088880"/>
            <a:ext cx="405720" cy="22320"/>
          </a:xfrm>
          <a:prstGeom prst="roundRect">
            <a:avLst>
              <a:gd name="adj" fmla="val 373402"/>
            </a:avLst>
          </a:prstGeom>
          <a:solidFill>
            <a:srgbClr val="bcdbd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39" name="Shape 11"/>
          <p:cNvSpPr/>
          <p:nvPr/>
        </p:nvSpPr>
        <p:spPr>
          <a:xfrm>
            <a:off x="7238880" y="4024080"/>
            <a:ext cx="151560" cy="151560"/>
          </a:xfrm>
          <a:prstGeom prst="roundRect">
            <a:avLst>
              <a:gd name="adj" fmla="val 300000"/>
            </a:avLst>
          </a:prstGeom>
          <a:solidFill>
            <a:srgbClr val="26a68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40" name="Text 12"/>
          <p:cNvSpPr/>
          <p:nvPr/>
        </p:nvSpPr>
        <p:spPr>
          <a:xfrm>
            <a:off x="1958760" y="3941640"/>
            <a:ext cx="4542840" cy="31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>
              <a:lnSpc>
                <a:spcPts val="25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333f70"/>
                </a:solidFill>
                <a:latin typeface="Unbounded Bold"/>
                <a:ea typeface="Unbounded Bold"/>
              </a:rPr>
              <a:t>Сопоставление с эталоном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1" name="Text 13"/>
          <p:cNvSpPr/>
          <p:nvPr/>
        </p:nvSpPr>
        <p:spPr>
          <a:xfrm>
            <a:off x="711360" y="4381200"/>
            <a:ext cx="5790240" cy="64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ts val="255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333f70"/>
                </a:solidFill>
                <a:latin typeface="Open Sans"/>
                <a:ea typeface="Open Sans"/>
              </a:rPr>
              <a:t>Полученные пики были сопоставлены с известными эталонными длинами волн ртути.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2" name="Shape 14"/>
          <p:cNvSpPr/>
          <p:nvPr/>
        </p:nvSpPr>
        <p:spPr>
          <a:xfrm>
            <a:off x="7292520" y="5140080"/>
            <a:ext cx="405720" cy="22320"/>
          </a:xfrm>
          <a:prstGeom prst="roundRect">
            <a:avLst>
              <a:gd name="adj" fmla="val 373402"/>
            </a:avLst>
          </a:prstGeom>
          <a:solidFill>
            <a:srgbClr val="bcdbd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43" name="Shape 15"/>
          <p:cNvSpPr/>
          <p:nvPr/>
        </p:nvSpPr>
        <p:spPr>
          <a:xfrm>
            <a:off x="7238880" y="5075280"/>
            <a:ext cx="151560" cy="151560"/>
          </a:xfrm>
          <a:prstGeom prst="roundRect">
            <a:avLst>
              <a:gd name="adj" fmla="val 300000"/>
            </a:avLst>
          </a:prstGeom>
          <a:solidFill>
            <a:srgbClr val="26a68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44" name="Text 16"/>
          <p:cNvSpPr/>
          <p:nvPr/>
        </p:nvSpPr>
        <p:spPr>
          <a:xfrm>
            <a:off x="8128080" y="4992480"/>
            <a:ext cx="4889880" cy="31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333f70"/>
                </a:solidFill>
                <a:latin typeface="Unbounded Bold"/>
                <a:ea typeface="Unbounded Bold"/>
              </a:rPr>
              <a:t>Калибровочная зависимость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5" name="Text 17"/>
          <p:cNvSpPr/>
          <p:nvPr/>
        </p:nvSpPr>
        <p:spPr>
          <a:xfrm>
            <a:off x="8128080" y="5432040"/>
            <a:ext cx="5790240" cy="64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333f70"/>
                </a:solidFill>
                <a:latin typeface="Open Sans"/>
                <a:ea typeface="Open Sans"/>
              </a:rPr>
              <a:t>Получена зависимость λ = a*n + b для перевода из шкалы пикселей в шкалу длин волн.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6" name="Shape 18"/>
          <p:cNvSpPr/>
          <p:nvPr/>
        </p:nvSpPr>
        <p:spPr>
          <a:xfrm>
            <a:off x="6931800" y="6190920"/>
            <a:ext cx="405720" cy="22320"/>
          </a:xfrm>
          <a:prstGeom prst="roundRect">
            <a:avLst>
              <a:gd name="adj" fmla="val 373402"/>
            </a:avLst>
          </a:prstGeom>
          <a:solidFill>
            <a:srgbClr val="bcdbd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47" name="Shape 19"/>
          <p:cNvSpPr/>
          <p:nvPr/>
        </p:nvSpPr>
        <p:spPr>
          <a:xfrm>
            <a:off x="7238880" y="6126120"/>
            <a:ext cx="151560" cy="151560"/>
          </a:xfrm>
          <a:prstGeom prst="roundRect">
            <a:avLst>
              <a:gd name="adj" fmla="val 300000"/>
            </a:avLst>
          </a:prstGeom>
          <a:solidFill>
            <a:srgbClr val="26a68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48" name="Text 20"/>
          <p:cNvSpPr/>
          <p:nvPr/>
        </p:nvSpPr>
        <p:spPr>
          <a:xfrm>
            <a:off x="2039400" y="6043320"/>
            <a:ext cx="4462200" cy="31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>
              <a:lnSpc>
                <a:spcPts val="25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333f70"/>
                </a:solidFill>
                <a:latin typeface="Unbounded Bold"/>
                <a:ea typeface="Unbounded Bold"/>
              </a:rPr>
              <a:t>Измерение интенсивности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9" name="Text 21"/>
          <p:cNvSpPr/>
          <p:nvPr/>
        </p:nvSpPr>
        <p:spPr>
          <a:xfrm>
            <a:off x="711360" y="6482880"/>
            <a:ext cx="5790240" cy="64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ts val="255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333f70"/>
                </a:solidFill>
                <a:latin typeface="Open Sans"/>
                <a:ea typeface="Open Sans"/>
              </a:rPr>
              <a:t>Интенсивность отражения для каждого цветного образца была измерена и откалибрована.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0" name="" descr=""/>
          <p:cNvPicPr/>
          <p:nvPr/>
        </p:nvPicPr>
        <p:blipFill>
          <a:blip r:embed="rId1"/>
          <a:stretch/>
        </p:blipFill>
        <p:spPr>
          <a:xfrm>
            <a:off x="12306600" y="7096320"/>
            <a:ext cx="2323800" cy="1133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Text 0"/>
          <p:cNvSpPr/>
          <p:nvPr/>
        </p:nvSpPr>
        <p:spPr>
          <a:xfrm>
            <a:off x="727920" y="573120"/>
            <a:ext cx="9339480" cy="64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100"/>
              </a:lnSpc>
              <a:tabLst>
                <a:tab algn="l" pos="0"/>
              </a:tabLst>
            </a:pPr>
            <a:r>
              <a:rPr b="1" lang="en-US" sz="4050" spc="-1" strike="noStrike">
                <a:solidFill>
                  <a:srgbClr val="333f70"/>
                </a:solidFill>
                <a:latin typeface="Unbounded Bold"/>
                <a:ea typeface="Unbounded Bold"/>
              </a:rPr>
              <a:t>Результаты Эксперимента: </a:t>
            </a:r>
            <a:endParaRPr b="0" lang="en-US" sz="4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2" name="Shape 1"/>
          <p:cNvSpPr/>
          <p:nvPr/>
        </p:nvSpPr>
        <p:spPr>
          <a:xfrm>
            <a:off x="727920" y="1768680"/>
            <a:ext cx="6333120" cy="5086080"/>
          </a:xfrm>
          <a:prstGeom prst="roundRect">
            <a:avLst>
              <a:gd name="adj" fmla="val 1717"/>
            </a:avLst>
          </a:prstGeom>
          <a:solidFill>
            <a:srgbClr val="c1f1e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53" name="Image 0" descr="preencoded.png"/>
          <p:cNvPicPr/>
          <p:nvPr/>
        </p:nvPicPr>
        <p:blipFill>
          <a:blip r:embed="rId1"/>
          <a:stretch/>
        </p:blipFill>
        <p:spPr>
          <a:xfrm>
            <a:off x="935640" y="2090520"/>
            <a:ext cx="259200" cy="207000"/>
          </a:xfrm>
          <a:prstGeom prst="rect">
            <a:avLst/>
          </a:prstGeom>
          <a:ln w="0">
            <a:noFill/>
          </a:ln>
        </p:spPr>
      </p:pic>
      <p:pic>
        <p:nvPicPr>
          <p:cNvPr id="654" name="Image 1" descr="preencoded.png"/>
          <p:cNvPicPr/>
          <p:nvPr/>
        </p:nvPicPr>
        <p:blipFill>
          <a:blip r:embed="rId2"/>
          <a:stretch/>
        </p:blipFill>
        <p:spPr>
          <a:xfrm>
            <a:off x="2580480" y="2028600"/>
            <a:ext cx="3095640" cy="3636000"/>
          </a:xfrm>
          <a:prstGeom prst="rect">
            <a:avLst/>
          </a:prstGeom>
          <a:ln w="0">
            <a:noFill/>
          </a:ln>
        </p:spPr>
      </p:pic>
      <p:sp>
        <p:nvSpPr>
          <p:cNvPr id="655" name="Text 2"/>
          <p:cNvSpPr/>
          <p:nvPr/>
        </p:nvSpPr>
        <p:spPr>
          <a:xfrm>
            <a:off x="1403640" y="5899320"/>
            <a:ext cx="544932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Open Sans"/>
                <a:ea typeface="Open Sans"/>
              </a:rPr>
              <a:t>Камера фиксировала изображения, подобные тому что представлено на этой фотографии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6" name="Shape 3"/>
          <p:cNvSpPr/>
          <p:nvPr/>
        </p:nvSpPr>
        <p:spPr>
          <a:xfrm>
            <a:off x="7576560" y="1768680"/>
            <a:ext cx="6333120" cy="4436280"/>
          </a:xfrm>
          <a:prstGeom prst="roundRect">
            <a:avLst>
              <a:gd name="adj" fmla="val 1968"/>
            </a:avLst>
          </a:prstGeom>
          <a:solidFill>
            <a:srgbClr val="c1f1e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57" name="Image 2" descr="preencoded.png"/>
          <p:cNvPicPr/>
          <p:nvPr/>
        </p:nvPicPr>
        <p:blipFill>
          <a:blip r:embed="rId3"/>
          <a:stretch/>
        </p:blipFill>
        <p:spPr>
          <a:xfrm>
            <a:off x="7784280" y="2090520"/>
            <a:ext cx="259200" cy="207000"/>
          </a:xfrm>
          <a:prstGeom prst="rect">
            <a:avLst/>
          </a:prstGeom>
          <a:ln w="0">
            <a:noFill/>
          </a:ln>
        </p:spPr>
      </p:pic>
      <p:sp>
        <p:nvSpPr>
          <p:cNvPr id="658" name="Text 4"/>
          <p:cNvSpPr/>
          <p:nvPr/>
        </p:nvSpPr>
        <p:spPr>
          <a:xfrm>
            <a:off x="8252280" y="2028600"/>
            <a:ext cx="5449320" cy="66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Open Sans"/>
                <a:ea typeface="Open Sans"/>
              </a:rPr>
              <a:t>Интенсивность отраженного излучения ртутной лампы от белого листа: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9" name="Image 3" descr="preencoded.png"/>
          <p:cNvPicPr/>
          <p:nvPr/>
        </p:nvPicPr>
        <p:blipFill>
          <a:blip r:embed="rId4"/>
          <a:stretch/>
        </p:blipFill>
        <p:spPr>
          <a:xfrm>
            <a:off x="8556840" y="2927880"/>
            <a:ext cx="4839840" cy="2419560"/>
          </a:xfrm>
          <a:prstGeom prst="rect">
            <a:avLst/>
          </a:prstGeom>
          <a:ln w="0">
            <a:noFill/>
          </a:ln>
        </p:spPr>
      </p:pic>
      <p:sp>
        <p:nvSpPr>
          <p:cNvPr id="660" name="Text 5"/>
          <p:cNvSpPr/>
          <p:nvPr/>
        </p:nvSpPr>
        <p:spPr>
          <a:xfrm>
            <a:off x="8252280" y="5582160"/>
            <a:ext cx="5449320" cy="33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61" name="Text 6"/>
          <p:cNvSpPr/>
          <p:nvPr/>
        </p:nvSpPr>
        <p:spPr>
          <a:xfrm>
            <a:off x="727920" y="7323480"/>
            <a:ext cx="13174200" cy="33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62" name="" descr=""/>
          <p:cNvPicPr/>
          <p:nvPr/>
        </p:nvPicPr>
        <p:blipFill>
          <a:blip r:embed="rId5"/>
          <a:stretch/>
        </p:blipFill>
        <p:spPr>
          <a:xfrm>
            <a:off x="12306600" y="7096320"/>
            <a:ext cx="2323800" cy="1133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Application>LibreOffice/7.4.7.2$Linux_X86_64 LibreOffice_project/40$Build-2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2025-11-26T09:48:11Z</dcterms:created>
  <dc:creator/>
  <dc:description/>
  <dc:language>en-US</dc:language>
  <cp:lastModifiedBy/>
  <dcterms:modified xsi:type="dcterms:W3CDTF">2025-11-26T13:45:31Z</dcterms:modified>
  <cp:revision>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13</vt:i4>
  </property>
  <property fmtid="{D5CDD505-2E9C-101B-9397-08002B2CF9AE}" pid="3" name="PresentationFormat">
    <vt:lpwstr>On-screen Show (16:9)</vt:lpwstr>
  </property>
  <property fmtid="{D5CDD505-2E9C-101B-9397-08002B2CF9AE}" pid="4" name="Slides">
    <vt:i4>13</vt:i4>
  </property>
</Properties>
</file>